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0"/>
  </p:notesMasterIdLst>
  <p:handoutMasterIdLst>
    <p:handoutMasterId r:id="rId41"/>
  </p:handoutMasterIdLst>
  <p:sldIdLst>
    <p:sldId id="360" r:id="rId2"/>
    <p:sldId id="365" r:id="rId3"/>
    <p:sldId id="467" r:id="rId4"/>
    <p:sldId id="364" r:id="rId5"/>
    <p:sldId id="367" r:id="rId6"/>
    <p:sldId id="468" r:id="rId7"/>
    <p:sldId id="469" r:id="rId8"/>
    <p:sldId id="471" r:id="rId9"/>
    <p:sldId id="386" r:id="rId10"/>
    <p:sldId id="482" r:id="rId11"/>
    <p:sldId id="483" r:id="rId12"/>
    <p:sldId id="484" r:id="rId13"/>
    <p:sldId id="473" r:id="rId14"/>
    <p:sldId id="486" r:id="rId15"/>
    <p:sldId id="487" r:id="rId16"/>
    <p:sldId id="488" r:id="rId17"/>
    <p:sldId id="489" r:id="rId18"/>
    <p:sldId id="490" r:id="rId19"/>
    <p:sldId id="494" r:id="rId20"/>
    <p:sldId id="491" r:id="rId21"/>
    <p:sldId id="492" r:id="rId22"/>
    <p:sldId id="493" r:id="rId23"/>
    <p:sldId id="476" r:id="rId24"/>
    <p:sldId id="479" r:id="rId25"/>
    <p:sldId id="480" r:id="rId26"/>
    <p:sldId id="495" r:id="rId27"/>
    <p:sldId id="496" r:id="rId28"/>
    <p:sldId id="497" r:id="rId29"/>
    <p:sldId id="498" r:id="rId30"/>
    <p:sldId id="499" r:id="rId31"/>
    <p:sldId id="500" r:id="rId32"/>
    <p:sldId id="501" r:id="rId33"/>
    <p:sldId id="485" r:id="rId34"/>
    <p:sldId id="472" r:id="rId35"/>
    <p:sldId id="502" r:id="rId36"/>
    <p:sldId id="503" r:id="rId37"/>
    <p:sldId id="504" r:id="rId38"/>
    <p:sldId id="50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99FF"/>
    <a:srgbClr val="EBF1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55" autoAdjust="0"/>
    <p:restoredTop sz="97059" autoAdjust="0"/>
  </p:normalViewPr>
  <p:slideViewPr>
    <p:cSldViewPr>
      <p:cViewPr varScale="1">
        <p:scale>
          <a:sx n="123" d="100"/>
          <a:sy n="123" d="100"/>
        </p:scale>
        <p:origin x="224" y="312"/>
      </p:cViewPr>
      <p:guideLst>
        <p:guide orient="horz" pos="2160"/>
        <p:guide pos="3840"/>
      </p:guideLst>
    </p:cSldViewPr>
  </p:slideViewPr>
  <p:outlineViewPr>
    <p:cViewPr>
      <p:scale>
        <a:sx n="33" d="100"/>
        <a:sy n="33" d="100"/>
      </p:scale>
      <p:origin x="0" y="-31520"/>
    </p:cViewPr>
  </p:outlineViewPr>
  <p:notesTextViewPr>
    <p:cViewPr>
      <p:scale>
        <a:sx n="100" d="100"/>
        <a:sy n="100" d="100"/>
      </p:scale>
      <p:origin x="0" y="0"/>
    </p:cViewPr>
  </p:notesTextViewPr>
  <p:notesViewPr>
    <p:cSldViewPr>
      <p:cViewPr varScale="1">
        <p:scale>
          <a:sx n="62" d="100"/>
          <a:sy n="62" d="100"/>
        </p:scale>
        <p:origin x="245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2B307D-B4D5-48AB-9E9E-874073ADA785}" type="datetimeFigureOut">
              <a:rPr lang="en-US" smtClean="0"/>
              <a:t>11/6/24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EC3224-976E-438E-B233-EA9E0681B453}" type="slidenum">
              <a:rPr lang="en-US" smtClean="0"/>
              <a:t>‹#›</a:t>
            </a:fld>
            <a:endParaRPr lang="en-US"/>
          </a:p>
        </p:txBody>
      </p:sp>
    </p:spTree>
    <p:extLst>
      <p:ext uri="{BB962C8B-B14F-4D97-AF65-F5344CB8AC3E}">
        <p14:creationId xmlns:p14="http://schemas.microsoft.com/office/powerpoint/2010/main" val="237433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299329-1CA7-470A-A853-937091D5F4C9}" type="datetimeFigureOut">
              <a:rPr lang="en-US" smtClean="0"/>
              <a:pPr/>
              <a:t>11/5/24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3260B6-BA3D-480C-BFE1-8C6C92334278}" type="slidenum">
              <a:rPr lang="en-US" smtClean="0"/>
              <a:pPr/>
              <a:t>‹#›</a:t>
            </a:fld>
            <a:endParaRPr lang="en-US"/>
          </a:p>
        </p:txBody>
      </p:sp>
    </p:spTree>
    <p:extLst>
      <p:ext uri="{BB962C8B-B14F-4D97-AF65-F5344CB8AC3E}">
        <p14:creationId xmlns:p14="http://schemas.microsoft.com/office/powerpoint/2010/main" val="602811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3260B6-BA3D-480C-BFE1-8C6C92334278}" type="slidenum">
              <a:rPr lang="en-US" smtClean="0"/>
              <a:pPr/>
              <a:t>1</a:t>
            </a:fld>
            <a:endParaRPr lang="en-US"/>
          </a:p>
        </p:txBody>
      </p:sp>
    </p:spTree>
    <p:extLst>
      <p:ext uri="{BB962C8B-B14F-4D97-AF65-F5344CB8AC3E}">
        <p14:creationId xmlns:p14="http://schemas.microsoft.com/office/powerpoint/2010/main" val="2101076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2590800"/>
            <a:ext cx="10363200" cy="1470025"/>
          </a:xfrm>
        </p:spPr>
        <p:txBody>
          <a:bodyPr/>
          <a:lstStyle>
            <a:lvl1pPr>
              <a:defRPr b="1">
                <a:solidFill>
                  <a:srgbClr val="C00000"/>
                </a:solidFill>
                <a:latin typeface="Tahoma" pitchFamily="34" charset="0"/>
                <a:cs typeface="Tahoma" pitchFamily="34"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6498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Tahoma" pitchFamily="34" charset="0"/>
                <a:cs typeface="Tahoma"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Tahoma" pitchFamily="34" charset="0"/>
                <a:cs typeface="Tahoma" pitchFamily="34" charset="0"/>
              </a:defRPr>
            </a:lvl1pPr>
            <a:lvl2pPr>
              <a:defRPr>
                <a:latin typeface="Tahoma" pitchFamily="34" charset="0"/>
                <a:cs typeface="Tahoma" pitchFamily="34" charset="0"/>
              </a:defRPr>
            </a:lvl2pPr>
            <a:lvl3pPr>
              <a:defRPr>
                <a:latin typeface="Tahoma" pitchFamily="34" charset="0"/>
                <a:cs typeface="Tahoma" pitchFamily="34" charset="0"/>
              </a:defRPr>
            </a:lvl3pPr>
            <a:lvl4pPr>
              <a:defRPr>
                <a:latin typeface="Tahoma" pitchFamily="34" charset="0"/>
                <a:cs typeface="Tahoma" pitchFamily="34" charset="0"/>
              </a:defRPr>
            </a:lvl4pPr>
            <a:lvl5pPr>
              <a:defRPr>
                <a:latin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57186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08721"/>
            <a:ext cx="2537387" cy="5217443"/>
          </a:xfrm>
        </p:spPr>
        <p:txBody>
          <a:bodyPr vert="eaVert"/>
          <a:lstStyle>
            <a:lvl1pPr>
              <a:defRPr>
                <a:latin typeface="Tahoma" pitchFamily="34" charset="0"/>
                <a:cs typeface="Tahoma"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908721"/>
            <a:ext cx="7598635" cy="5217443"/>
          </a:xfrm>
        </p:spPr>
        <p:txBody>
          <a:bodyPr vert="eaVert"/>
          <a:lstStyle>
            <a:lvl1pPr>
              <a:defRPr>
                <a:latin typeface="Tahoma" pitchFamily="34" charset="0"/>
                <a:cs typeface="Tahoma" pitchFamily="34" charset="0"/>
              </a:defRPr>
            </a:lvl1pPr>
            <a:lvl2pPr>
              <a:defRPr>
                <a:latin typeface="Tahoma" pitchFamily="34" charset="0"/>
                <a:cs typeface="Tahoma" pitchFamily="34" charset="0"/>
              </a:defRPr>
            </a:lvl2pPr>
            <a:lvl3pPr>
              <a:defRPr>
                <a:latin typeface="Tahoma" pitchFamily="34" charset="0"/>
                <a:cs typeface="Tahoma" pitchFamily="34" charset="0"/>
              </a:defRPr>
            </a:lvl3pPr>
            <a:lvl4pPr>
              <a:defRPr>
                <a:latin typeface="Tahoma" pitchFamily="34" charset="0"/>
                <a:cs typeface="Tahoma" pitchFamily="34" charset="0"/>
              </a:defRPr>
            </a:lvl4pPr>
            <a:lvl5pPr>
              <a:defRPr>
                <a:latin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76868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MG-SLIDE OPT-8">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0" y="683653"/>
            <a:ext cx="3632200" cy="287130"/>
          </a:xfrm>
          <a:prstGeom prst="rect">
            <a:avLst/>
          </a:prstGeom>
          <a:noFill/>
        </p:spPr>
        <p:txBody>
          <a:bodyPr wrap="square" rtlCol="0">
            <a:spAutoFit/>
          </a:bodyPr>
          <a:lstStyle>
            <a:lvl1pPr>
              <a:defRPr lang="uk-UA" sz="1266"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277603" y="6199205"/>
            <a:ext cx="1155700" cy="334835"/>
          </a:xfrm>
          <a:prstGeom prst="rect">
            <a:avLst/>
          </a:prstGeom>
          <a:noFill/>
        </p:spPr>
        <p:txBody>
          <a:bodyPr wrap="square" rtlCol="0">
            <a:spAutoFit/>
          </a:bodyPr>
          <a:lstStyle>
            <a:lvl1pPr>
              <a:defRPr lang="uk-UA" sz="788"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0" y="1600200"/>
            <a:ext cx="6096000" cy="3657600"/>
          </a:xfrm>
          <a:prstGeom prst="rect">
            <a:avLst/>
          </a:prstGeom>
        </p:spPr>
        <p:txBody>
          <a:bodyPr/>
          <a:lstStyle/>
          <a:p>
            <a:endParaRPr lang="uk-UA"/>
          </a:p>
        </p:txBody>
      </p:sp>
    </p:spTree>
    <p:extLst>
      <p:ext uri="{BB962C8B-B14F-4D97-AF65-F5344CB8AC3E}">
        <p14:creationId xmlns:p14="http://schemas.microsoft.com/office/powerpoint/2010/main" val="3591113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34407" y="477644"/>
            <a:ext cx="7923187" cy="939993"/>
          </a:xfrm>
        </p:spPr>
        <p:txBody>
          <a:bodyPr/>
          <a:lstStyle>
            <a:lvl1pPr>
              <a:defRPr sz="2800" b="1">
                <a:latin typeface="Tahoma" pitchFamily="34" charset="0"/>
                <a:cs typeface="Tahoma"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Tahoma" pitchFamily="34" charset="0"/>
                <a:cs typeface="Tahoma" pitchFamily="34" charset="0"/>
              </a:defRPr>
            </a:lvl1pPr>
            <a:lvl2pPr>
              <a:defRPr>
                <a:latin typeface="Tahoma" pitchFamily="34" charset="0"/>
                <a:cs typeface="Tahoma" pitchFamily="34" charset="0"/>
              </a:defRPr>
            </a:lvl2pPr>
            <a:lvl3pPr>
              <a:defRPr>
                <a:latin typeface="Tahoma" pitchFamily="34" charset="0"/>
                <a:cs typeface="Tahoma" pitchFamily="34" charset="0"/>
              </a:defRPr>
            </a:lvl3pPr>
            <a:lvl4pPr>
              <a:defRPr>
                <a:latin typeface="Tahoma" pitchFamily="34" charset="0"/>
                <a:cs typeface="Tahoma" pitchFamily="34" charset="0"/>
              </a:defRPr>
            </a:lvl4pPr>
            <a:lvl5pPr>
              <a:defRPr>
                <a:latin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99518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atin typeface="Tahoma" pitchFamily="34" charset="0"/>
                <a:cs typeface="Tahoma"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latin typeface="Tahoma" pitchFamily="34" charset="0"/>
                <a:cs typeface="Tahoma"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27182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Tahoma" pitchFamily="34" charset="0"/>
                <a:cs typeface="Tahoma" pitchFamily="34" charset="0"/>
              </a:defRPr>
            </a:lvl1p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atin typeface="Tahoma" pitchFamily="34" charset="0"/>
                <a:cs typeface="Tahoma" pitchFamily="34" charset="0"/>
              </a:defRPr>
            </a:lvl1pPr>
            <a:lvl2pPr>
              <a:defRPr sz="2400">
                <a:latin typeface="Tahoma" pitchFamily="34" charset="0"/>
                <a:cs typeface="Tahoma" pitchFamily="34" charset="0"/>
              </a:defRPr>
            </a:lvl2pPr>
            <a:lvl3pPr>
              <a:defRPr sz="2000">
                <a:latin typeface="Tahoma" pitchFamily="34" charset="0"/>
                <a:cs typeface="Tahoma" pitchFamily="34" charset="0"/>
              </a:defRPr>
            </a:lvl3pPr>
            <a:lvl4pPr>
              <a:defRPr sz="1800">
                <a:latin typeface="Tahoma" pitchFamily="34" charset="0"/>
                <a:cs typeface="Tahoma" pitchFamily="34" charset="0"/>
              </a:defRPr>
            </a:lvl4pPr>
            <a:lvl5pPr>
              <a:defRPr sz="1800">
                <a:latin typeface="Tahoma" pitchFamily="34" charset="0"/>
                <a:cs typeface="Tahoma"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atin typeface="Tahoma" pitchFamily="34" charset="0"/>
                <a:cs typeface="Tahoma" pitchFamily="34" charset="0"/>
              </a:defRPr>
            </a:lvl1pPr>
            <a:lvl2pPr>
              <a:defRPr sz="2400">
                <a:latin typeface="Tahoma" pitchFamily="34" charset="0"/>
                <a:cs typeface="Tahoma" pitchFamily="34" charset="0"/>
              </a:defRPr>
            </a:lvl2pPr>
            <a:lvl3pPr>
              <a:defRPr sz="2000">
                <a:latin typeface="Tahoma" pitchFamily="34" charset="0"/>
                <a:cs typeface="Tahoma" pitchFamily="34" charset="0"/>
              </a:defRPr>
            </a:lvl3pPr>
            <a:lvl4pPr>
              <a:defRPr sz="1800">
                <a:latin typeface="Tahoma" pitchFamily="34" charset="0"/>
                <a:cs typeface="Tahoma" pitchFamily="34" charset="0"/>
              </a:defRPr>
            </a:lvl4pPr>
            <a:lvl5pPr>
              <a:defRPr sz="1800">
                <a:latin typeface="Tahoma" pitchFamily="34" charset="0"/>
                <a:cs typeface="Tahoma"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41421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Tahoma" pitchFamily="34" charset="0"/>
                <a:cs typeface="Tahoma" pitchFamily="34" charset="0"/>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noAutofit/>
          </a:bodyPr>
          <a:lstStyle>
            <a:lvl1pPr marL="0" indent="0">
              <a:buNone/>
              <a:defRPr sz="2200" b="1">
                <a:latin typeface="Tahoma" pitchFamily="34" charset="0"/>
                <a:cs typeface="Tahom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atin typeface="Tahoma" pitchFamily="34" charset="0"/>
                <a:cs typeface="Tahoma" pitchFamily="34" charset="0"/>
              </a:defRPr>
            </a:lvl1pPr>
            <a:lvl2pPr>
              <a:defRPr sz="2000">
                <a:latin typeface="Tahoma" pitchFamily="34" charset="0"/>
                <a:cs typeface="Tahoma" pitchFamily="34" charset="0"/>
              </a:defRPr>
            </a:lvl2pPr>
            <a:lvl3pPr>
              <a:defRPr sz="1800">
                <a:latin typeface="Tahoma" pitchFamily="34" charset="0"/>
                <a:cs typeface="Tahoma" pitchFamily="34" charset="0"/>
              </a:defRPr>
            </a:lvl3pPr>
            <a:lvl4pPr>
              <a:defRPr sz="1600">
                <a:latin typeface="Tahoma" pitchFamily="34" charset="0"/>
                <a:cs typeface="Tahoma" pitchFamily="34" charset="0"/>
              </a:defRPr>
            </a:lvl4pPr>
            <a:lvl5pPr>
              <a:defRPr sz="1600">
                <a:latin typeface="Tahoma" pitchFamily="34" charset="0"/>
                <a:cs typeface="Tahoma" pitchFamily="34" charset="0"/>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noAutofit/>
          </a:bodyPr>
          <a:lstStyle>
            <a:lvl1pPr marL="0" indent="0">
              <a:buNone/>
              <a:defRPr sz="2200" b="1">
                <a:latin typeface="Tahoma" pitchFamily="34" charset="0"/>
                <a:cs typeface="Tahom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atin typeface="Tahoma" pitchFamily="34" charset="0"/>
                <a:cs typeface="Tahoma" pitchFamily="34" charset="0"/>
              </a:defRPr>
            </a:lvl1pPr>
            <a:lvl2pPr>
              <a:defRPr sz="2000">
                <a:latin typeface="Tahoma" pitchFamily="34" charset="0"/>
                <a:cs typeface="Tahoma" pitchFamily="34" charset="0"/>
              </a:defRPr>
            </a:lvl2pPr>
            <a:lvl3pPr>
              <a:defRPr sz="1800">
                <a:latin typeface="Tahoma" pitchFamily="34" charset="0"/>
                <a:cs typeface="Tahoma" pitchFamily="34" charset="0"/>
              </a:defRPr>
            </a:lvl3pPr>
            <a:lvl4pPr>
              <a:defRPr sz="1600">
                <a:latin typeface="Tahoma" pitchFamily="34" charset="0"/>
                <a:cs typeface="Tahoma" pitchFamily="34" charset="0"/>
              </a:defRPr>
            </a:lvl4pPr>
            <a:lvl5pPr>
              <a:defRPr sz="1600">
                <a:latin typeface="Tahoma" pitchFamily="34" charset="0"/>
                <a:cs typeface="Tahoma" pitchFamily="34" charset="0"/>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9099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baseline="0">
                <a:latin typeface="Tahoma" pitchFamily="34" charset="0"/>
                <a:cs typeface="Tahoma"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72109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05477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9403" y="1124744"/>
            <a:ext cx="4032448" cy="1008112"/>
          </a:xfrm>
        </p:spPr>
        <p:txBody>
          <a:bodyPr anchor="b"/>
          <a:lstStyle>
            <a:lvl1pPr algn="l">
              <a:defRPr sz="2000" b="1">
                <a:latin typeface="Tahoma" pitchFamily="34" charset="0"/>
                <a:cs typeface="Tahoma" pitchFamily="34" charset="0"/>
              </a:defRPr>
            </a:lvl1pPr>
          </a:lstStyle>
          <a:p>
            <a:r>
              <a:rPr lang="en-US"/>
              <a:t>Click to edit Master title style</a:t>
            </a:r>
          </a:p>
        </p:txBody>
      </p:sp>
      <p:sp>
        <p:nvSpPr>
          <p:cNvPr id="3" name="Content Placeholder 2"/>
          <p:cNvSpPr>
            <a:spLocks noGrp="1"/>
          </p:cNvSpPr>
          <p:nvPr>
            <p:ph idx="1"/>
          </p:nvPr>
        </p:nvSpPr>
        <p:spPr>
          <a:xfrm>
            <a:off x="4766733" y="1124744"/>
            <a:ext cx="6815667" cy="5040560"/>
          </a:xfrm>
        </p:spPr>
        <p:txBody>
          <a:bodyPr/>
          <a:lstStyle>
            <a:lvl1pPr>
              <a:defRPr sz="3200">
                <a:latin typeface="Tahoma" pitchFamily="34" charset="0"/>
                <a:cs typeface="Tahoma" pitchFamily="34" charset="0"/>
              </a:defRPr>
            </a:lvl1pPr>
            <a:lvl2pPr>
              <a:defRPr sz="2800">
                <a:latin typeface="Tahoma" pitchFamily="34" charset="0"/>
                <a:cs typeface="Tahoma" pitchFamily="34" charset="0"/>
              </a:defRPr>
            </a:lvl2pPr>
            <a:lvl3pPr>
              <a:defRPr sz="2400">
                <a:latin typeface="Tahoma" pitchFamily="34" charset="0"/>
                <a:cs typeface="Tahoma" pitchFamily="34" charset="0"/>
              </a:defRPr>
            </a:lvl3pPr>
            <a:lvl4pPr>
              <a:defRPr sz="2000">
                <a:latin typeface="Tahoma" pitchFamily="34" charset="0"/>
                <a:cs typeface="Tahoma" pitchFamily="34" charset="0"/>
              </a:defRPr>
            </a:lvl4pPr>
            <a:lvl5pPr>
              <a:defRPr sz="2000">
                <a:latin typeface="Tahoma" pitchFamily="34" charset="0"/>
                <a:cs typeface="Tahoma" pitchFamily="34" charset="0"/>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19403" y="2145139"/>
            <a:ext cx="4046240" cy="4020166"/>
          </a:xfrm>
        </p:spPr>
        <p:txBody>
          <a:bodyPr/>
          <a:lstStyle>
            <a:lvl1pPr marL="0" indent="0">
              <a:buNone/>
              <a:defRPr sz="1400">
                <a:latin typeface="Tahoma" pitchFamily="34" charset="0"/>
                <a:cs typeface="Tahom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80017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atin typeface="Tahoma" pitchFamily="34" charset="0"/>
                <a:cs typeface="Tahoma" pitchFamily="34" charset="0"/>
              </a:defRPr>
            </a:lvl1pPr>
          </a:lstStyle>
          <a:p>
            <a:r>
              <a:rPr lang="en-US"/>
              <a:t>Click to edit Master title style</a:t>
            </a:r>
          </a:p>
        </p:txBody>
      </p:sp>
      <p:sp>
        <p:nvSpPr>
          <p:cNvPr id="3" name="Picture Placeholder 2"/>
          <p:cNvSpPr>
            <a:spLocks noGrp="1"/>
          </p:cNvSpPr>
          <p:nvPr>
            <p:ph type="pic" idx="1"/>
          </p:nvPr>
        </p:nvSpPr>
        <p:spPr>
          <a:xfrm>
            <a:off x="2389718" y="1412776"/>
            <a:ext cx="7258677" cy="3314799"/>
          </a:xfrm>
        </p:spPr>
        <p:txBody>
          <a:bodyPr/>
          <a:lstStyle>
            <a:lvl1pPr marL="0" indent="0">
              <a:buNone/>
              <a:defRPr sz="3200">
                <a:latin typeface="Tahoma" pitchFamily="34" charset="0"/>
                <a:cs typeface="Tahom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atin typeface="Tahoma" pitchFamily="34" charset="0"/>
                <a:cs typeface="Tahom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3269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1638204" y="507720"/>
            <a:ext cx="8915592" cy="836497"/>
          </a:xfrm>
          <a:prstGeom prst="rect">
            <a:avLst/>
          </a:prstGeom>
        </p:spPr>
        <p:txBody>
          <a:bodyPr vert="horz" lIns="91440" tIns="45720" rIns="91440" bIns="45720" rtlCol="0" anchor="ctr">
            <a:noAutofit/>
          </a:bodyPr>
          <a:lstStyle/>
          <a:p>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480501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ctr" defTabSz="457200" rtl="0" eaLnBrk="1" latinLnBrk="0" hangingPunct="1">
        <a:spcBef>
          <a:spcPct val="0"/>
        </a:spcBef>
        <a:buNone/>
        <a:defRPr sz="2800" kern="1200" baseline="0">
          <a:solidFill>
            <a:schemeClr val="tx2"/>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Tahoma" pitchFamily="34" charset="0"/>
          <a:ea typeface="+mn-ea"/>
          <a:cs typeface="Tahoma"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Tahoma" pitchFamily="34" charset="0"/>
          <a:ea typeface="+mn-ea"/>
          <a:cs typeface="Tahoma"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Tahoma" pitchFamily="34" charset="0"/>
          <a:ea typeface="+mn-ea"/>
          <a:cs typeface="Tahoma"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Tahoma" pitchFamily="34" charset="0"/>
          <a:ea typeface="+mn-ea"/>
          <a:cs typeface="Tahoma"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Tahoma" pitchFamily="34" charset="0"/>
          <a:ea typeface="+mn-ea"/>
          <a:cs typeface="Tahoma"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mathinsight.org/matrix_vector_multiplication"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257800" y="5257800"/>
            <a:ext cx="1527982" cy="369332"/>
          </a:xfrm>
          <a:prstGeom prst="rect">
            <a:avLst/>
          </a:prstGeom>
          <a:noFill/>
        </p:spPr>
        <p:txBody>
          <a:bodyPr wrap="none" rtlCol="0">
            <a:spAutoFit/>
          </a:bodyPr>
          <a:lstStyle/>
          <a:p>
            <a:r>
              <a:rPr lang="en-US" b="1" dirty="0" err="1">
                <a:solidFill>
                  <a:schemeClr val="tx2">
                    <a:lumMod val="60000"/>
                    <a:lumOff val="40000"/>
                  </a:schemeClr>
                </a:solidFill>
              </a:rPr>
              <a:t>Hà</a:t>
            </a:r>
            <a:r>
              <a:rPr lang="en-US" b="1" dirty="0">
                <a:solidFill>
                  <a:schemeClr val="tx2">
                    <a:lumMod val="60000"/>
                    <a:lumOff val="40000"/>
                  </a:schemeClr>
                </a:solidFill>
              </a:rPr>
              <a:t> </a:t>
            </a:r>
            <a:r>
              <a:rPr lang="en-US" b="1" dirty="0" err="1">
                <a:solidFill>
                  <a:schemeClr val="tx2">
                    <a:lumMod val="60000"/>
                    <a:lumOff val="40000"/>
                  </a:schemeClr>
                </a:solidFill>
              </a:rPr>
              <a:t>Nội</a:t>
            </a:r>
            <a:r>
              <a:rPr lang="en-US" b="1" dirty="0">
                <a:solidFill>
                  <a:schemeClr val="tx2">
                    <a:lumMod val="60000"/>
                    <a:lumOff val="40000"/>
                  </a:schemeClr>
                </a:solidFill>
              </a:rPr>
              <a:t> 9.2021</a:t>
            </a:r>
          </a:p>
        </p:txBody>
      </p:sp>
      <p:sp>
        <p:nvSpPr>
          <p:cNvPr id="7" name="Subtitle 2"/>
          <p:cNvSpPr>
            <a:spLocks noGrp="1"/>
          </p:cNvSpPr>
          <p:nvPr>
            <p:ph type="subTitle" idx="1"/>
          </p:nvPr>
        </p:nvSpPr>
        <p:spPr>
          <a:xfrm>
            <a:off x="3430991" y="4765127"/>
            <a:ext cx="5181600" cy="492674"/>
          </a:xfrm>
        </p:spPr>
        <p:txBody>
          <a:bodyPr>
            <a:normAutofit/>
          </a:bodyPr>
          <a:lstStyle/>
          <a:p>
            <a:r>
              <a:rPr lang="en-US" sz="1800" dirty="0" err="1"/>
              <a:t>Viện</a:t>
            </a:r>
            <a:r>
              <a:rPr lang="en-US" sz="1800" dirty="0"/>
              <a:t> </a:t>
            </a:r>
            <a:r>
              <a:rPr lang="en-US" sz="1800" dirty="0" err="1"/>
              <a:t>công</a:t>
            </a:r>
            <a:r>
              <a:rPr lang="en-US" sz="1800" dirty="0"/>
              <a:t> </a:t>
            </a:r>
            <a:r>
              <a:rPr lang="en-US" sz="1800" dirty="0" err="1"/>
              <a:t>nghệ</a:t>
            </a:r>
            <a:r>
              <a:rPr lang="en-US" sz="1800" dirty="0"/>
              <a:t> </a:t>
            </a:r>
            <a:r>
              <a:rPr lang="en-US" sz="1800" dirty="0" err="1"/>
              <a:t>Thông</a:t>
            </a:r>
            <a:r>
              <a:rPr lang="en-US" sz="1800" dirty="0"/>
              <a:t> tin &amp; </a:t>
            </a:r>
            <a:r>
              <a:rPr lang="en-US" sz="1800" dirty="0" err="1"/>
              <a:t>Truyền</a:t>
            </a:r>
            <a:r>
              <a:rPr lang="en-US" sz="1800" dirty="0"/>
              <a:t> </a:t>
            </a:r>
            <a:r>
              <a:rPr lang="en-US" sz="1800" dirty="0" err="1"/>
              <a:t>thông</a:t>
            </a:r>
            <a:r>
              <a:rPr lang="en-US" sz="1800" dirty="0"/>
              <a:t> </a:t>
            </a:r>
            <a:r>
              <a:rPr lang="en-US" sz="1800" dirty="0">
                <a:solidFill>
                  <a:srgbClr val="FF0000"/>
                </a:solidFill>
              </a:rPr>
              <a:t>CDIT</a:t>
            </a:r>
          </a:p>
          <a:p>
            <a:endParaRPr lang="en-US" sz="1800" dirty="0">
              <a:solidFill>
                <a:srgbClr val="FF0000"/>
              </a:solidFill>
            </a:endParaRPr>
          </a:p>
        </p:txBody>
      </p:sp>
      <p:sp>
        <p:nvSpPr>
          <p:cNvPr id="8" name="Title 7">
            <a:extLst>
              <a:ext uri="{FF2B5EF4-FFF2-40B4-BE49-F238E27FC236}">
                <a16:creationId xmlns:a16="http://schemas.microsoft.com/office/drawing/2014/main" id="{19532368-226B-7285-8DA6-868EC4F0A362}"/>
              </a:ext>
            </a:extLst>
          </p:cNvPr>
          <p:cNvSpPr>
            <a:spLocks noGrp="1"/>
          </p:cNvSpPr>
          <p:nvPr>
            <p:ph type="ctrTitle"/>
          </p:nvPr>
        </p:nvSpPr>
        <p:spPr>
          <a:xfrm>
            <a:off x="840191" y="2590800"/>
            <a:ext cx="10363200" cy="1470025"/>
          </a:xfrm>
        </p:spPr>
        <p:txBody>
          <a:bodyPr/>
          <a:lstStyle/>
          <a:p>
            <a:r>
              <a:rPr lang="vi-VN" sz="3600" dirty="0"/>
              <a:t>NHẬP MÔN CÔNG NGHỆ GAME</a:t>
            </a:r>
            <a:endParaRPr lang="en-VN" sz="3600" dirty="0"/>
          </a:p>
        </p:txBody>
      </p:sp>
    </p:spTree>
    <p:extLst>
      <p:ext uri="{BB962C8B-B14F-4D97-AF65-F5344CB8AC3E}">
        <p14:creationId xmlns:p14="http://schemas.microsoft.com/office/powerpoint/2010/main" val="584014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p:txBody>
          <a:bodyPr/>
          <a:lstStyle/>
          <a:p>
            <a:r>
              <a:rPr lang="en-VN"/>
              <a:t>Vector</a:t>
            </a:r>
          </a:p>
        </p:txBody>
      </p:sp>
      <p:sp>
        <p:nvSpPr>
          <p:cNvPr id="3" name="Content Placeholder 2">
            <a:extLst>
              <a:ext uri="{FF2B5EF4-FFF2-40B4-BE49-F238E27FC236}">
                <a16:creationId xmlns:a16="http://schemas.microsoft.com/office/drawing/2014/main" id="{AD78B50C-1DEB-A85D-9034-09F67908899A}"/>
              </a:ext>
            </a:extLst>
          </p:cNvPr>
          <p:cNvSpPr>
            <a:spLocks noGrp="1"/>
          </p:cNvSpPr>
          <p:nvPr>
            <p:ph idx="1"/>
          </p:nvPr>
        </p:nvSpPr>
        <p:spPr>
          <a:xfrm>
            <a:off x="139274" y="1417637"/>
            <a:ext cx="4661326" cy="4602163"/>
          </a:xfrm>
        </p:spPr>
        <p:txBody>
          <a:bodyPr>
            <a:normAutofit lnSpcReduction="10000"/>
          </a:bodyPr>
          <a:lstStyle/>
          <a:p>
            <a:pPr algn="l"/>
            <a:r>
              <a:rPr lang="en-US">
                <a:solidFill>
                  <a:srgbClr val="666666"/>
                </a:solidFill>
                <a:latin typeface="Barlow" panose="020F0502020204030204" pitchFamily="34" charset="0"/>
              </a:rPr>
              <a:t>Là đối tượng toán học cơ bản được sử dụng trong hầu hết các game và game engine</a:t>
            </a:r>
          </a:p>
          <a:p>
            <a:pPr algn="l"/>
            <a:r>
              <a:rPr lang="en-US" b="0" i="0">
                <a:solidFill>
                  <a:srgbClr val="666666"/>
                </a:solidFill>
                <a:effectLst/>
                <a:latin typeface="Barlow" pitchFamily="2" charset="77"/>
              </a:rPr>
              <a:t>Phần lớn các vector trong lập trình game là 2D  (x,y), 3D (x,y,z), trong một số trường hợp đặc biệt là 4D (x,y,z,w).</a:t>
            </a:r>
            <a:endParaRPr lang="en-US" b="0" i="0">
              <a:solidFill>
                <a:srgbClr val="202122"/>
              </a:solidFill>
              <a:effectLst/>
              <a:latin typeface="Arial" panose="020B0604020202020204" pitchFamily="34" charset="0"/>
            </a:endParaRPr>
          </a:p>
          <a:p>
            <a:pPr algn="l"/>
            <a:endParaRPr lang="en-US" b="0" i="0">
              <a:solidFill>
                <a:srgbClr val="202122"/>
              </a:solidFill>
              <a:effectLst/>
              <a:latin typeface="Arial" panose="020B0604020202020204" pitchFamily="34" charset="0"/>
            </a:endParaRPr>
          </a:p>
        </p:txBody>
      </p:sp>
      <p:pic>
        <p:nvPicPr>
          <p:cNvPr id="6" name="Picture 5">
            <a:extLst>
              <a:ext uri="{FF2B5EF4-FFF2-40B4-BE49-F238E27FC236}">
                <a16:creationId xmlns:a16="http://schemas.microsoft.com/office/drawing/2014/main" id="{ED99124B-5F34-7CC7-CF5F-68D56502E573}"/>
              </a:ext>
            </a:extLst>
          </p:cNvPr>
          <p:cNvPicPr>
            <a:picLocks noChangeAspect="1"/>
          </p:cNvPicPr>
          <p:nvPr/>
        </p:nvPicPr>
        <p:blipFill>
          <a:blip r:embed="rId2"/>
          <a:stretch>
            <a:fillRect/>
          </a:stretch>
        </p:blipFill>
        <p:spPr>
          <a:xfrm>
            <a:off x="5867400" y="1600199"/>
            <a:ext cx="2209800" cy="1245793"/>
          </a:xfrm>
          <a:prstGeom prst="rect">
            <a:avLst/>
          </a:prstGeom>
        </p:spPr>
      </p:pic>
      <p:pic>
        <p:nvPicPr>
          <p:cNvPr id="9" name="Picture 2" descr="vector 3D vertex">
            <a:extLst>
              <a:ext uri="{FF2B5EF4-FFF2-40B4-BE49-F238E27FC236}">
                <a16:creationId xmlns:a16="http://schemas.microsoft.com/office/drawing/2014/main" id="{9F1824EE-BE71-6E15-B0E8-5851D4101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3050325"/>
            <a:ext cx="5670990" cy="279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947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p:txBody>
          <a:bodyPr/>
          <a:lstStyle/>
          <a:p>
            <a:r>
              <a:rPr lang="en-VN"/>
              <a:t>Vector</a:t>
            </a:r>
          </a:p>
        </p:txBody>
      </p:sp>
      <p:sp>
        <p:nvSpPr>
          <p:cNvPr id="3" name="Content Placeholder 2">
            <a:extLst>
              <a:ext uri="{FF2B5EF4-FFF2-40B4-BE49-F238E27FC236}">
                <a16:creationId xmlns:a16="http://schemas.microsoft.com/office/drawing/2014/main" id="{AD78B50C-1DEB-A85D-9034-09F67908899A}"/>
              </a:ext>
            </a:extLst>
          </p:cNvPr>
          <p:cNvSpPr>
            <a:spLocks noGrp="1"/>
          </p:cNvSpPr>
          <p:nvPr>
            <p:ph idx="1"/>
          </p:nvPr>
        </p:nvSpPr>
        <p:spPr>
          <a:xfrm>
            <a:off x="139274" y="1417637"/>
            <a:ext cx="4508925" cy="5181599"/>
          </a:xfrm>
        </p:spPr>
        <p:txBody>
          <a:bodyPr>
            <a:normAutofit/>
          </a:bodyPr>
          <a:lstStyle/>
          <a:p>
            <a:pPr algn="l"/>
            <a:r>
              <a:rPr lang="en-US" b="0" i="0">
                <a:solidFill>
                  <a:srgbClr val="202122"/>
                </a:solidFill>
                <a:effectLst/>
                <a:latin typeface="Arial" panose="020B0604020202020204" pitchFamily="34" charset="0"/>
              </a:rPr>
              <a:t>Dùng để biểu diễn một lực, vận tốc, gia tốc, ma sát,... của đối tượng trong thế giới game</a:t>
            </a:r>
          </a:p>
          <a:p>
            <a:pPr algn="l"/>
            <a:r>
              <a:rPr lang="en-US">
                <a:solidFill>
                  <a:srgbClr val="202122"/>
                </a:solidFill>
                <a:latin typeface="Arial" panose="020B0604020202020204" pitchFamily="34" charset="0"/>
              </a:rPr>
              <a:t>Dễ thực hiện các phép cộng, trừ, nhân vô hướng,...</a:t>
            </a:r>
          </a:p>
          <a:p>
            <a:pPr algn="l"/>
            <a:endParaRPr lang="en-US" b="0" i="0">
              <a:solidFill>
                <a:srgbClr val="202122"/>
              </a:solidFill>
              <a:effectLst/>
              <a:latin typeface="Arial" panose="020B0604020202020204" pitchFamily="34" charset="0"/>
            </a:endParaRPr>
          </a:p>
          <a:p>
            <a:pPr algn="l"/>
            <a:endParaRPr lang="en-US" b="0" i="0">
              <a:solidFill>
                <a:srgbClr val="202122"/>
              </a:solidFill>
              <a:effectLst/>
              <a:latin typeface="Arial" panose="020B0604020202020204" pitchFamily="34" charset="0"/>
            </a:endParaRPr>
          </a:p>
          <a:p>
            <a:pPr algn="l"/>
            <a:endParaRPr lang="en-US" b="0" i="0">
              <a:solidFill>
                <a:srgbClr val="202122"/>
              </a:solidFill>
              <a:effectLst/>
              <a:latin typeface="Arial" panose="020B0604020202020204" pitchFamily="34" charset="0"/>
            </a:endParaRPr>
          </a:p>
        </p:txBody>
      </p:sp>
      <p:pic>
        <p:nvPicPr>
          <p:cNvPr id="1028" name="Picture 4" descr="vector physics">
            <a:extLst>
              <a:ext uri="{FF2B5EF4-FFF2-40B4-BE49-F238E27FC236}">
                <a16:creationId xmlns:a16="http://schemas.microsoft.com/office/drawing/2014/main" id="{FF644DA1-64E1-4E87-3CE1-457743F9B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9922" y="1600200"/>
            <a:ext cx="6042478" cy="407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840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p:txBody>
          <a:bodyPr/>
          <a:lstStyle/>
          <a:p>
            <a:r>
              <a:rPr lang="en-VN"/>
              <a:t>Vector</a:t>
            </a:r>
          </a:p>
        </p:txBody>
      </p:sp>
      <p:sp>
        <p:nvSpPr>
          <p:cNvPr id="3" name="Content Placeholder 2">
            <a:extLst>
              <a:ext uri="{FF2B5EF4-FFF2-40B4-BE49-F238E27FC236}">
                <a16:creationId xmlns:a16="http://schemas.microsoft.com/office/drawing/2014/main" id="{AD78B50C-1DEB-A85D-9034-09F67908899A}"/>
              </a:ext>
            </a:extLst>
          </p:cNvPr>
          <p:cNvSpPr>
            <a:spLocks noGrp="1"/>
          </p:cNvSpPr>
          <p:nvPr>
            <p:ph idx="1"/>
          </p:nvPr>
        </p:nvSpPr>
        <p:spPr>
          <a:xfrm>
            <a:off x="139274" y="1417637"/>
            <a:ext cx="4661326" cy="4602163"/>
          </a:xfrm>
        </p:spPr>
        <p:txBody>
          <a:bodyPr>
            <a:normAutofit/>
          </a:bodyPr>
          <a:lstStyle/>
          <a:p>
            <a:pPr algn="l"/>
            <a:r>
              <a:rPr lang="en-US">
                <a:solidFill>
                  <a:srgbClr val="666666"/>
                </a:solidFill>
                <a:latin typeface="Barlow" panose="020F0502020204030204" pitchFamily="34" charset="0"/>
              </a:rPr>
              <a:t>Còn được sử dụng để biểu diễn các bề mặt 3D. Trong đó mỗi phần tử của bề mặt là một đa giác, mỗi đa giác này có một normal vector biểu diễn hướn của bề mặt</a:t>
            </a:r>
            <a:endParaRPr lang="en-US" b="0" i="0">
              <a:solidFill>
                <a:srgbClr val="202122"/>
              </a:solidFill>
              <a:effectLst/>
              <a:latin typeface="Arial" panose="020B0604020202020204" pitchFamily="34" charset="0"/>
            </a:endParaRPr>
          </a:p>
          <a:p>
            <a:pPr algn="l"/>
            <a:endParaRPr lang="en-US" b="0" i="0">
              <a:solidFill>
                <a:srgbClr val="202122"/>
              </a:solidFill>
              <a:effectLst/>
              <a:latin typeface="Arial" panose="020B0604020202020204" pitchFamily="34" charset="0"/>
            </a:endParaRPr>
          </a:p>
        </p:txBody>
      </p:sp>
      <p:pic>
        <p:nvPicPr>
          <p:cNvPr id="4098" name="Picture 2" descr="triangle normal vector">
            <a:extLst>
              <a:ext uri="{FF2B5EF4-FFF2-40B4-BE49-F238E27FC236}">
                <a16:creationId xmlns:a16="http://schemas.microsoft.com/office/drawing/2014/main" id="{C7B48417-5AB2-9177-9BB9-B11C0F074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8168" y="3107061"/>
            <a:ext cx="4998946" cy="354511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ace and Vertex Normal Vectors (Direct3D 9) - Win32 apps | Microsoft Learn">
            <a:extLst>
              <a:ext uri="{FF2B5EF4-FFF2-40B4-BE49-F238E27FC236}">
                <a16:creationId xmlns:a16="http://schemas.microsoft.com/office/drawing/2014/main" id="{15A7D742-ADD9-71F1-D665-1EEE89D30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113161"/>
            <a:ext cx="5537200" cy="199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939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p:txBody>
          <a:bodyPr/>
          <a:lstStyle/>
          <a:p>
            <a:r>
              <a:rPr lang="en-VN"/>
              <a:t>Vector</a:t>
            </a:r>
          </a:p>
        </p:txBody>
      </p:sp>
      <p:pic>
        <p:nvPicPr>
          <p:cNvPr id="3074" name="Picture 2" descr="Structure of 3D Triangle Mesh. | Download Scientific Diagram">
            <a:extLst>
              <a:ext uri="{FF2B5EF4-FFF2-40B4-BE49-F238E27FC236}">
                <a16:creationId xmlns:a16="http://schemas.microsoft.com/office/drawing/2014/main" id="{26C37C13-F7B2-97BC-4C52-B2C0B9850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098" y="1600200"/>
            <a:ext cx="11035804" cy="395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777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p:txBody>
          <a:bodyPr/>
          <a:lstStyle/>
          <a:p>
            <a:r>
              <a:rPr lang="en-VN"/>
              <a:t>Vector</a:t>
            </a:r>
          </a:p>
        </p:txBody>
      </p:sp>
      <p:sp>
        <p:nvSpPr>
          <p:cNvPr id="3" name="Content Placeholder 2">
            <a:extLst>
              <a:ext uri="{FF2B5EF4-FFF2-40B4-BE49-F238E27FC236}">
                <a16:creationId xmlns:a16="http://schemas.microsoft.com/office/drawing/2014/main" id="{AD78B50C-1DEB-A85D-9034-09F67908899A}"/>
              </a:ext>
            </a:extLst>
          </p:cNvPr>
          <p:cNvSpPr>
            <a:spLocks noGrp="1"/>
          </p:cNvSpPr>
          <p:nvPr>
            <p:ph idx="1"/>
          </p:nvPr>
        </p:nvSpPr>
        <p:spPr>
          <a:xfrm>
            <a:off x="139274" y="1417638"/>
            <a:ext cx="11608226" cy="1864724"/>
          </a:xfrm>
        </p:spPr>
        <p:txBody>
          <a:bodyPr>
            <a:normAutofit/>
          </a:bodyPr>
          <a:lstStyle/>
          <a:p>
            <a:pPr algn="l"/>
            <a:r>
              <a:rPr lang="en-US">
                <a:solidFill>
                  <a:srgbClr val="666666"/>
                </a:solidFill>
                <a:latin typeface="Barlow" panose="020F0502020204030204" pitchFamily="34" charset="0"/>
              </a:rPr>
              <a:t>Phép nhân</a:t>
            </a:r>
          </a:p>
          <a:p>
            <a:pPr lvl="1"/>
            <a:r>
              <a:rPr lang="en-US" b="0" i="0">
                <a:solidFill>
                  <a:srgbClr val="666666"/>
                </a:solidFill>
                <a:effectLst/>
                <a:latin typeface="Barlow" panose="020F0502020204030204" pitchFamily="34" charset="0"/>
              </a:rPr>
              <a:t>Tăng giảm độ lớn vector (scaling)</a:t>
            </a:r>
          </a:p>
          <a:p>
            <a:pPr lvl="1"/>
            <a:r>
              <a:rPr lang="en-US" b="0" i="0">
                <a:solidFill>
                  <a:srgbClr val="666666"/>
                </a:solidFill>
                <a:effectLst/>
                <a:latin typeface="Barlow" panose="020F0502020204030204" pitchFamily="34" charset="0"/>
              </a:rPr>
              <a:t>Đảo hướng vector (xoay 180 độ)</a:t>
            </a:r>
          </a:p>
          <a:p>
            <a:pPr algn="l"/>
            <a:endParaRPr lang="en-US" b="0" i="0">
              <a:solidFill>
                <a:srgbClr val="202122"/>
              </a:solidFill>
              <a:effectLst/>
              <a:latin typeface="Arial" panose="020B0604020202020204" pitchFamily="34" charset="0"/>
            </a:endParaRPr>
          </a:p>
        </p:txBody>
      </p:sp>
      <p:sp>
        <p:nvSpPr>
          <p:cNvPr id="4" name="Rectangle 3">
            <a:extLst>
              <a:ext uri="{FF2B5EF4-FFF2-40B4-BE49-F238E27FC236}">
                <a16:creationId xmlns:a16="http://schemas.microsoft.com/office/drawing/2014/main" id="{061A0E26-B08C-719E-FAC3-C0ACE9D1D2DA}"/>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18250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VN" altLang="en-VN" sz="1200" b="0" i="0" u="none" strike="noStrike" cap="none" normalizeH="0" baseline="0">
                <a:ln>
                  <a:noFill/>
                </a:ln>
                <a:solidFill>
                  <a:srgbClr val="000000"/>
                </a:solidFill>
                <a:effectLst/>
                <a:latin typeface="Source Sans Pro" panose="020B0503030403020204" pitchFamily="34" charset="0"/>
              </a:rPr>
            </a:br>
            <a:r>
              <a:rPr kumimoji="0" lang="en-VN" altLang="en-VN" sz="1200" b="0" i="0" u="none" strike="noStrike" cap="none" normalizeH="0" baseline="0">
                <a:ln>
                  <a:noFill/>
                </a:ln>
                <a:solidFill>
                  <a:srgbClr val="000000"/>
                </a:solidFill>
                <a:effectLst/>
                <a:latin typeface="Source Sans Pro" panose="020B0503030403020204" pitchFamily="34" charset="0"/>
              </a:rPr>
              <a:t>  </a:t>
            </a:r>
            <a:r>
              <a:rPr kumimoji="0" lang="en-VN" altLang="en-VN" sz="1900" b="0" i="0" u="none" strike="noStrike" cap="none" normalizeH="0" baseline="0">
                <a:ln>
                  <a:noFill/>
                </a:ln>
                <a:solidFill>
                  <a:srgbClr val="000000"/>
                </a:solidFill>
                <a:effectLst/>
                <a:latin typeface="Source Sans Pro" panose="020B0503030403020204" pitchFamily="34" charset="0"/>
              </a:rPr>
              <a:t>       </a:t>
            </a:r>
            <a:endParaRPr kumimoji="0" lang="en-VN" altLang="en-VN"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VN" altLang="en-VN" sz="1200" b="0" i="0" u="none" strike="noStrike" cap="none" normalizeH="0" baseline="0">
                <a:ln>
                  <a:noFill/>
                </a:ln>
                <a:solidFill>
                  <a:srgbClr val="222222"/>
                </a:solidFill>
                <a:effectLst/>
                <a:latin typeface="Source Sans Pro" panose="020B0503030403020204" pitchFamily="34" charset="0"/>
              </a:rPr>
              <a:t>The</a:t>
            </a:r>
            <a:endParaRPr kumimoji="0" lang="en-VN" altLang="en-VN" sz="1800" b="0" i="0" u="none" strike="noStrike" cap="none" normalizeH="0" baseline="0">
              <a:ln>
                <a:noFill/>
              </a:ln>
              <a:solidFill>
                <a:schemeClr val="tx1"/>
              </a:solidFill>
              <a:effectLst/>
              <a:latin typeface="Arial" panose="020B0604020202020204" pitchFamily="34" charset="0"/>
            </a:endParaRPr>
          </a:p>
        </p:txBody>
      </p:sp>
      <p:sp>
        <p:nvSpPr>
          <p:cNvPr id="5" name="AutoShape 4" descr="ParallelogramLaw">
            <a:extLst>
              <a:ext uri="{FF2B5EF4-FFF2-40B4-BE49-F238E27FC236}">
                <a16:creationId xmlns:a16="http://schemas.microsoft.com/office/drawing/2014/main" id="{CC920FD9-F229-240B-4FB4-3852698B05B2}"/>
              </a:ext>
            </a:extLst>
          </p:cNvPr>
          <p:cNvSpPr>
            <a:spLocks noChangeAspect="1" noChangeArrowheads="1"/>
          </p:cNvSpPr>
          <p:nvPr/>
        </p:nvSpPr>
        <p:spPr bwMode="auto">
          <a:xfrm>
            <a:off x="60325"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pic>
        <p:nvPicPr>
          <p:cNvPr id="9" name="Picture 8">
            <a:extLst>
              <a:ext uri="{FF2B5EF4-FFF2-40B4-BE49-F238E27FC236}">
                <a16:creationId xmlns:a16="http://schemas.microsoft.com/office/drawing/2014/main" id="{18516197-7206-87BC-79E5-20F5F3DFA5BE}"/>
              </a:ext>
            </a:extLst>
          </p:cNvPr>
          <p:cNvPicPr>
            <a:picLocks noChangeAspect="1"/>
          </p:cNvPicPr>
          <p:nvPr/>
        </p:nvPicPr>
        <p:blipFill>
          <a:blip r:embed="rId2"/>
          <a:stretch>
            <a:fillRect/>
          </a:stretch>
        </p:blipFill>
        <p:spPr>
          <a:xfrm>
            <a:off x="485643" y="3543555"/>
            <a:ext cx="3352800" cy="1900875"/>
          </a:xfrm>
          <a:prstGeom prst="rect">
            <a:avLst/>
          </a:prstGeom>
        </p:spPr>
      </p:pic>
      <p:pic>
        <p:nvPicPr>
          <p:cNvPr id="10" name="Picture 9">
            <a:extLst>
              <a:ext uri="{FF2B5EF4-FFF2-40B4-BE49-F238E27FC236}">
                <a16:creationId xmlns:a16="http://schemas.microsoft.com/office/drawing/2014/main" id="{B1C247D5-EAB0-97A9-E445-682D1BCA3DA1}"/>
              </a:ext>
            </a:extLst>
          </p:cNvPr>
          <p:cNvPicPr>
            <a:picLocks noChangeAspect="1"/>
          </p:cNvPicPr>
          <p:nvPr/>
        </p:nvPicPr>
        <p:blipFill>
          <a:blip r:embed="rId3"/>
          <a:stretch>
            <a:fillRect/>
          </a:stretch>
        </p:blipFill>
        <p:spPr>
          <a:xfrm>
            <a:off x="4184812" y="3575639"/>
            <a:ext cx="3062211" cy="1890761"/>
          </a:xfrm>
          <a:prstGeom prst="rect">
            <a:avLst/>
          </a:prstGeom>
        </p:spPr>
      </p:pic>
      <p:pic>
        <p:nvPicPr>
          <p:cNvPr id="11" name="Picture 10">
            <a:extLst>
              <a:ext uri="{FF2B5EF4-FFF2-40B4-BE49-F238E27FC236}">
                <a16:creationId xmlns:a16="http://schemas.microsoft.com/office/drawing/2014/main" id="{CCE56C45-4AD7-FBCC-29D1-AFEEDA4743DD}"/>
              </a:ext>
            </a:extLst>
          </p:cNvPr>
          <p:cNvPicPr>
            <a:picLocks noChangeAspect="1"/>
          </p:cNvPicPr>
          <p:nvPr/>
        </p:nvPicPr>
        <p:blipFill>
          <a:blip r:embed="rId4"/>
          <a:stretch>
            <a:fillRect/>
          </a:stretch>
        </p:blipFill>
        <p:spPr>
          <a:xfrm>
            <a:off x="7467600" y="3532746"/>
            <a:ext cx="4279900" cy="1879600"/>
          </a:xfrm>
          <a:prstGeom prst="rect">
            <a:avLst/>
          </a:prstGeom>
        </p:spPr>
      </p:pic>
    </p:spTree>
    <p:extLst>
      <p:ext uri="{BB962C8B-B14F-4D97-AF65-F5344CB8AC3E}">
        <p14:creationId xmlns:p14="http://schemas.microsoft.com/office/powerpoint/2010/main" val="2685916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p:txBody>
          <a:bodyPr/>
          <a:lstStyle/>
          <a:p>
            <a:r>
              <a:rPr lang="en-VN"/>
              <a:t>Tích vô hướng Dot - Product</a:t>
            </a:r>
          </a:p>
        </p:txBody>
      </p:sp>
      <p:sp>
        <p:nvSpPr>
          <p:cNvPr id="3" name="Content Placeholder 2">
            <a:extLst>
              <a:ext uri="{FF2B5EF4-FFF2-40B4-BE49-F238E27FC236}">
                <a16:creationId xmlns:a16="http://schemas.microsoft.com/office/drawing/2014/main" id="{AD78B50C-1DEB-A85D-9034-09F67908899A}"/>
              </a:ext>
            </a:extLst>
          </p:cNvPr>
          <p:cNvSpPr>
            <a:spLocks noGrp="1"/>
          </p:cNvSpPr>
          <p:nvPr>
            <p:ph idx="1"/>
          </p:nvPr>
        </p:nvSpPr>
        <p:spPr>
          <a:xfrm>
            <a:off x="139274" y="1417637"/>
            <a:ext cx="4966126" cy="4602163"/>
          </a:xfrm>
        </p:spPr>
        <p:txBody>
          <a:bodyPr>
            <a:normAutofit fontScale="92500"/>
          </a:bodyPr>
          <a:lstStyle/>
          <a:p>
            <a:pPr marL="0" indent="0" algn="l">
              <a:buNone/>
            </a:pPr>
            <a:r>
              <a:rPr lang="en-US">
                <a:solidFill>
                  <a:srgbClr val="666666"/>
                </a:solidFill>
                <a:latin typeface="Barlow" panose="020F0502020204030204" pitchFamily="34" charset="0"/>
              </a:rPr>
              <a:t>Tích vô hướng</a:t>
            </a:r>
          </a:p>
          <a:p>
            <a:r>
              <a:rPr lang="en-US">
                <a:solidFill>
                  <a:srgbClr val="666666"/>
                </a:solidFill>
                <a:latin typeface="Barlow" panose="020F0502020204030204" pitchFamily="34" charset="0"/>
              </a:rPr>
              <a:t>Được sử dụng để tính độ dài của một vector khi chiếu lên một vector khác</a:t>
            </a:r>
          </a:p>
          <a:p>
            <a:r>
              <a:rPr lang="en-US" b="0" i="0">
                <a:solidFill>
                  <a:srgbClr val="666666"/>
                </a:solidFill>
                <a:effectLst/>
                <a:latin typeface="Barlow" panose="020F0502020204030204" pitchFamily="34" charset="0"/>
              </a:rPr>
              <a:t>Được sử dụng để so sánh về hướng giữa 2 vector:</a:t>
            </a:r>
          </a:p>
          <a:p>
            <a:pPr lvl="1"/>
            <a:r>
              <a:rPr lang="en-US" b="0" i="0">
                <a:solidFill>
                  <a:srgbClr val="666666"/>
                </a:solidFill>
                <a:effectLst/>
                <a:latin typeface="Barlow" panose="020F0502020204030204" pitchFamily="34" charset="0"/>
              </a:rPr>
              <a:t>Cùng hướng nếu tích &gt; 0</a:t>
            </a:r>
          </a:p>
          <a:p>
            <a:pPr lvl="1"/>
            <a:r>
              <a:rPr lang="en-US">
                <a:solidFill>
                  <a:srgbClr val="666666"/>
                </a:solidFill>
                <a:latin typeface="Barlow" panose="020F0502020204030204" pitchFamily="34" charset="0"/>
              </a:rPr>
              <a:t>Vuông góc nếu tích = 0</a:t>
            </a:r>
          </a:p>
          <a:p>
            <a:pPr lvl="1"/>
            <a:r>
              <a:rPr lang="en-US">
                <a:solidFill>
                  <a:srgbClr val="666666"/>
                </a:solidFill>
                <a:latin typeface="Barlow" panose="020F0502020204030204" pitchFamily="34" charset="0"/>
              </a:rPr>
              <a:t>Ngược hướng nếu tích &lt; 0</a:t>
            </a:r>
          </a:p>
          <a:p>
            <a:pPr lvl="1"/>
            <a:endParaRPr lang="en-US" b="0" i="0">
              <a:solidFill>
                <a:srgbClr val="666666"/>
              </a:solidFill>
              <a:effectLst/>
              <a:latin typeface="Barlow" panose="020F0502020204030204" pitchFamily="34" charset="0"/>
            </a:endParaRPr>
          </a:p>
          <a:p>
            <a:pPr lvl="1"/>
            <a:endParaRPr lang="en-US" b="0" i="0">
              <a:solidFill>
                <a:srgbClr val="666666"/>
              </a:solidFill>
              <a:effectLst/>
              <a:latin typeface="Barlow" panose="020F0502020204030204" pitchFamily="34" charset="0"/>
            </a:endParaRPr>
          </a:p>
          <a:p>
            <a:pPr lvl="1"/>
            <a:endParaRPr lang="en-US" b="0" i="0">
              <a:solidFill>
                <a:srgbClr val="202122"/>
              </a:solidFill>
              <a:effectLst/>
              <a:latin typeface="Arial" panose="020B0604020202020204" pitchFamily="34" charset="0"/>
            </a:endParaRPr>
          </a:p>
          <a:p>
            <a:pPr algn="l"/>
            <a:endParaRPr lang="en-US" b="0" i="0">
              <a:solidFill>
                <a:srgbClr val="202122"/>
              </a:solidFill>
              <a:effectLst/>
              <a:latin typeface="Arial" panose="020B0604020202020204" pitchFamily="34" charset="0"/>
            </a:endParaRPr>
          </a:p>
        </p:txBody>
      </p:sp>
      <p:pic>
        <p:nvPicPr>
          <p:cNvPr id="7170" name="Picture 2" descr="dot product">
            <a:extLst>
              <a:ext uri="{FF2B5EF4-FFF2-40B4-BE49-F238E27FC236}">
                <a16:creationId xmlns:a16="http://schemas.microsoft.com/office/drawing/2014/main" id="{E9F3C93D-0040-04DE-D2EE-BF066E567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6147" y="2514600"/>
            <a:ext cx="6030383" cy="2819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3A7EE12-D3CD-4201-795D-1A9EB2FAF42B}"/>
              </a:ext>
            </a:extLst>
          </p:cNvPr>
          <p:cNvPicPr>
            <a:picLocks noChangeAspect="1"/>
          </p:cNvPicPr>
          <p:nvPr/>
        </p:nvPicPr>
        <p:blipFill>
          <a:blip r:embed="rId3"/>
          <a:stretch>
            <a:fillRect/>
          </a:stretch>
        </p:blipFill>
        <p:spPr>
          <a:xfrm>
            <a:off x="5416147" y="1397193"/>
            <a:ext cx="3568700" cy="914400"/>
          </a:xfrm>
          <a:prstGeom prst="rect">
            <a:avLst/>
          </a:prstGeom>
        </p:spPr>
      </p:pic>
    </p:spTree>
    <p:extLst>
      <p:ext uri="{BB962C8B-B14F-4D97-AF65-F5344CB8AC3E}">
        <p14:creationId xmlns:p14="http://schemas.microsoft.com/office/powerpoint/2010/main" val="3419153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p:txBody>
          <a:bodyPr/>
          <a:lstStyle/>
          <a:p>
            <a:r>
              <a:rPr lang="en-VN"/>
              <a:t>Tích vô hướng Dot - Product</a:t>
            </a:r>
          </a:p>
        </p:txBody>
      </p:sp>
      <p:sp>
        <p:nvSpPr>
          <p:cNvPr id="3" name="Content Placeholder 2">
            <a:extLst>
              <a:ext uri="{FF2B5EF4-FFF2-40B4-BE49-F238E27FC236}">
                <a16:creationId xmlns:a16="http://schemas.microsoft.com/office/drawing/2014/main" id="{AD78B50C-1DEB-A85D-9034-09F67908899A}"/>
              </a:ext>
            </a:extLst>
          </p:cNvPr>
          <p:cNvSpPr>
            <a:spLocks noGrp="1"/>
          </p:cNvSpPr>
          <p:nvPr>
            <p:ph idx="1"/>
          </p:nvPr>
        </p:nvSpPr>
        <p:spPr>
          <a:xfrm>
            <a:off x="139274" y="1417637"/>
            <a:ext cx="4966126" cy="4602163"/>
          </a:xfrm>
        </p:spPr>
        <p:txBody>
          <a:bodyPr>
            <a:normAutofit fontScale="92500"/>
          </a:bodyPr>
          <a:lstStyle/>
          <a:p>
            <a:pPr marL="0" indent="0" algn="l">
              <a:buNone/>
            </a:pPr>
            <a:r>
              <a:rPr lang="en-US">
                <a:solidFill>
                  <a:srgbClr val="666666"/>
                </a:solidFill>
                <a:latin typeface="Barlow" panose="020F0502020204030204" pitchFamily="34" charset="0"/>
              </a:rPr>
              <a:t>Tích vô hướng</a:t>
            </a:r>
          </a:p>
          <a:p>
            <a:r>
              <a:rPr lang="en-US">
                <a:solidFill>
                  <a:srgbClr val="666666"/>
                </a:solidFill>
                <a:latin typeface="Barlow" panose="020F0502020204030204" pitchFamily="34" charset="0"/>
              </a:rPr>
              <a:t>Được sử dụng để tính độ dài của một vector khi chiếu lên một vector khác</a:t>
            </a:r>
          </a:p>
          <a:p>
            <a:r>
              <a:rPr lang="en-US" b="0" i="0">
                <a:solidFill>
                  <a:srgbClr val="666666"/>
                </a:solidFill>
                <a:effectLst/>
                <a:latin typeface="Barlow" panose="020F0502020204030204" pitchFamily="34" charset="0"/>
              </a:rPr>
              <a:t>Được sử dụng để so sánh về hướng giữa 2 vector:</a:t>
            </a:r>
          </a:p>
          <a:p>
            <a:pPr lvl="1"/>
            <a:r>
              <a:rPr lang="en-US" b="0" i="0">
                <a:solidFill>
                  <a:srgbClr val="666666"/>
                </a:solidFill>
                <a:effectLst/>
                <a:latin typeface="Barlow" panose="020F0502020204030204" pitchFamily="34" charset="0"/>
              </a:rPr>
              <a:t>Cùng hướng nếu tích &gt; 0</a:t>
            </a:r>
          </a:p>
          <a:p>
            <a:pPr lvl="1"/>
            <a:r>
              <a:rPr lang="en-US">
                <a:solidFill>
                  <a:srgbClr val="666666"/>
                </a:solidFill>
                <a:latin typeface="Barlow" panose="020F0502020204030204" pitchFamily="34" charset="0"/>
              </a:rPr>
              <a:t>Vuông góc nếu tích = 0</a:t>
            </a:r>
          </a:p>
          <a:p>
            <a:pPr lvl="1"/>
            <a:r>
              <a:rPr lang="en-US">
                <a:solidFill>
                  <a:srgbClr val="666666"/>
                </a:solidFill>
                <a:latin typeface="Barlow" panose="020F0502020204030204" pitchFamily="34" charset="0"/>
              </a:rPr>
              <a:t>Ngược hướng nếu tích &lt; 0</a:t>
            </a:r>
          </a:p>
          <a:p>
            <a:pPr lvl="1"/>
            <a:endParaRPr lang="en-US" b="0" i="0">
              <a:solidFill>
                <a:srgbClr val="666666"/>
              </a:solidFill>
              <a:effectLst/>
              <a:latin typeface="Barlow" panose="020F0502020204030204" pitchFamily="34" charset="0"/>
            </a:endParaRPr>
          </a:p>
          <a:p>
            <a:pPr lvl="1"/>
            <a:endParaRPr lang="en-US" b="0" i="0">
              <a:solidFill>
                <a:srgbClr val="666666"/>
              </a:solidFill>
              <a:effectLst/>
              <a:latin typeface="Barlow" panose="020F0502020204030204" pitchFamily="34" charset="0"/>
            </a:endParaRPr>
          </a:p>
          <a:p>
            <a:pPr lvl="1"/>
            <a:endParaRPr lang="en-US" b="0" i="0">
              <a:solidFill>
                <a:srgbClr val="202122"/>
              </a:solidFill>
              <a:effectLst/>
              <a:latin typeface="Arial" panose="020B0604020202020204" pitchFamily="34" charset="0"/>
            </a:endParaRPr>
          </a:p>
          <a:p>
            <a:pPr algn="l"/>
            <a:endParaRPr lang="en-US" b="0" i="0">
              <a:solidFill>
                <a:srgbClr val="202122"/>
              </a:solidFill>
              <a:effectLst/>
              <a:latin typeface="Arial" panose="020B0604020202020204" pitchFamily="34" charset="0"/>
            </a:endParaRPr>
          </a:p>
        </p:txBody>
      </p:sp>
      <p:pic>
        <p:nvPicPr>
          <p:cNvPr id="7170" name="Picture 2" descr="dot product">
            <a:extLst>
              <a:ext uri="{FF2B5EF4-FFF2-40B4-BE49-F238E27FC236}">
                <a16:creationId xmlns:a16="http://schemas.microsoft.com/office/drawing/2014/main" id="{E9F3C93D-0040-04DE-D2EE-BF066E567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6147" y="2514600"/>
            <a:ext cx="6030383" cy="2819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3A7EE12-D3CD-4201-795D-1A9EB2FAF42B}"/>
              </a:ext>
            </a:extLst>
          </p:cNvPr>
          <p:cNvPicPr>
            <a:picLocks noChangeAspect="1"/>
          </p:cNvPicPr>
          <p:nvPr/>
        </p:nvPicPr>
        <p:blipFill>
          <a:blip r:embed="rId3"/>
          <a:stretch>
            <a:fillRect/>
          </a:stretch>
        </p:blipFill>
        <p:spPr>
          <a:xfrm>
            <a:off x="5416147" y="1397193"/>
            <a:ext cx="3568700" cy="914400"/>
          </a:xfrm>
          <a:prstGeom prst="rect">
            <a:avLst/>
          </a:prstGeom>
        </p:spPr>
      </p:pic>
    </p:spTree>
    <p:extLst>
      <p:ext uri="{BB962C8B-B14F-4D97-AF65-F5344CB8AC3E}">
        <p14:creationId xmlns:p14="http://schemas.microsoft.com/office/powerpoint/2010/main" val="1997140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p:txBody>
          <a:bodyPr/>
          <a:lstStyle/>
          <a:p>
            <a:r>
              <a:rPr lang="en-VN"/>
              <a:t>Tích có hướng (Cross – Product)</a:t>
            </a:r>
          </a:p>
        </p:txBody>
      </p:sp>
      <p:sp>
        <p:nvSpPr>
          <p:cNvPr id="3" name="Content Placeholder 2">
            <a:extLst>
              <a:ext uri="{FF2B5EF4-FFF2-40B4-BE49-F238E27FC236}">
                <a16:creationId xmlns:a16="http://schemas.microsoft.com/office/drawing/2014/main" id="{AD78B50C-1DEB-A85D-9034-09F67908899A}"/>
              </a:ext>
            </a:extLst>
          </p:cNvPr>
          <p:cNvSpPr>
            <a:spLocks noGrp="1"/>
          </p:cNvSpPr>
          <p:nvPr>
            <p:ph idx="1"/>
          </p:nvPr>
        </p:nvSpPr>
        <p:spPr>
          <a:xfrm>
            <a:off x="139274" y="1417637"/>
            <a:ext cx="4966126" cy="4602163"/>
          </a:xfrm>
        </p:spPr>
        <p:txBody>
          <a:bodyPr>
            <a:normAutofit/>
          </a:bodyPr>
          <a:lstStyle/>
          <a:p>
            <a:pPr marL="0" indent="0" algn="l">
              <a:buNone/>
            </a:pPr>
            <a:r>
              <a:rPr lang="en-US" b="0" i="0">
                <a:solidFill>
                  <a:srgbClr val="666666"/>
                </a:solidFill>
                <a:effectLst/>
                <a:latin typeface="Barlow" pitchFamily="2" charset="77"/>
              </a:rPr>
              <a:t>Dùng để tính vector pháp tuyến của mặt phẳng được đại diện bởi 2 vector cho trước.</a:t>
            </a:r>
          </a:p>
          <a:p>
            <a:pPr marL="0" indent="0" algn="l">
              <a:buNone/>
            </a:pPr>
            <a:r>
              <a:rPr lang="en-US">
                <a:solidFill>
                  <a:srgbClr val="666666"/>
                </a:solidFill>
                <a:latin typeface="Barlow" pitchFamily="2" charset="77"/>
              </a:rPr>
              <a:t>Tập các vector pháp tuyến sử dụng để biều diễn các bề mặt cong.</a:t>
            </a:r>
            <a:endParaRPr lang="en-US" b="0" i="0">
              <a:solidFill>
                <a:srgbClr val="666666"/>
              </a:solidFill>
              <a:effectLst/>
              <a:latin typeface="Barlow" panose="020F0502020204030204" pitchFamily="34" charset="0"/>
            </a:endParaRPr>
          </a:p>
          <a:p>
            <a:pPr lvl="1"/>
            <a:endParaRPr lang="en-US" b="0" i="0">
              <a:solidFill>
                <a:srgbClr val="666666"/>
              </a:solidFill>
              <a:effectLst/>
              <a:latin typeface="Barlow" panose="020F0502020204030204" pitchFamily="34" charset="0"/>
            </a:endParaRPr>
          </a:p>
          <a:p>
            <a:pPr lvl="1"/>
            <a:endParaRPr lang="en-US" b="0" i="0">
              <a:solidFill>
                <a:srgbClr val="202122"/>
              </a:solidFill>
              <a:effectLst/>
              <a:latin typeface="Arial" panose="020B0604020202020204" pitchFamily="34" charset="0"/>
            </a:endParaRPr>
          </a:p>
          <a:p>
            <a:pPr algn="l"/>
            <a:endParaRPr lang="en-US" b="0" i="0">
              <a:solidFill>
                <a:srgbClr val="202122"/>
              </a:solidFill>
              <a:effectLst/>
              <a:latin typeface="Arial" panose="020B0604020202020204" pitchFamily="34" charset="0"/>
            </a:endParaRPr>
          </a:p>
        </p:txBody>
      </p:sp>
      <p:pic>
        <p:nvPicPr>
          <p:cNvPr id="10242" name="Picture 2" descr="cross product">
            <a:extLst>
              <a:ext uri="{FF2B5EF4-FFF2-40B4-BE49-F238E27FC236}">
                <a16:creationId xmlns:a16="http://schemas.microsoft.com/office/drawing/2014/main" id="{D00B4F0A-5480-EA2B-8358-7C7E933320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6147" y="3581400"/>
            <a:ext cx="6337300" cy="22797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37ABD92-87F8-FEC4-F61E-B725F0B27F4D}"/>
              </a:ext>
            </a:extLst>
          </p:cNvPr>
          <p:cNvPicPr>
            <a:picLocks noChangeAspect="1"/>
          </p:cNvPicPr>
          <p:nvPr/>
        </p:nvPicPr>
        <p:blipFill>
          <a:blip r:embed="rId3"/>
          <a:stretch>
            <a:fillRect/>
          </a:stretch>
        </p:blipFill>
        <p:spPr>
          <a:xfrm>
            <a:off x="5403852" y="1600200"/>
            <a:ext cx="3365500" cy="762000"/>
          </a:xfrm>
          <a:prstGeom prst="rect">
            <a:avLst/>
          </a:prstGeom>
        </p:spPr>
      </p:pic>
    </p:spTree>
    <p:extLst>
      <p:ext uri="{BB962C8B-B14F-4D97-AF65-F5344CB8AC3E}">
        <p14:creationId xmlns:p14="http://schemas.microsoft.com/office/powerpoint/2010/main" val="3611270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0151B-32B0-A867-8E40-CB259DCBDC05}"/>
              </a:ext>
            </a:extLst>
          </p:cNvPr>
          <p:cNvSpPr>
            <a:spLocks noGrp="1"/>
          </p:cNvSpPr>
          <p:nvPr>
            <p:ph type="ctrTitle"/>
          </p:nvPr>
        </p:nvSpPr>
        <p:spPr/>
        <p:txBody>
          <a:bodyPr/>
          <a:lstStyle/>
          <a:p>
            <a:r>
              <a:rPr lang="en-VN"/>
              <a:t>3. MA TRẬN</a:t>
            </a:r>
          </a:p>
        </p:txBody>
      </p:sp>
      <p:sp>
        <p:nvSpPr>
          <p:cNvPr id="3" name="Subtitle 2">
            <a:extLst>
              <a:ext uri="{FF2B5EF4-FFF2-40B4-BE49-F238E27FC236}">
                <a16:creationId xmlns:a16="http://schemas.microsoft.com/office/drawing/2014/main" id="{B707B579-6AC0-AA1C-F9BE-8446F30F5457}"/>
              </a:ext>
            </a:extLst>
          </p:cNvPr>
          <p:cNvSpPr>
            <a:spLocks noGrp="1"/>
          </p:cNvSpPr>
          <p:nvPr>
            <p:ph type="subTitle" idx="1"/>
          </p:nvPr>
        </p:nvSpPr>
        <p:spPr/>
        <p:txBody>
          <a:bodyPr/>
          <a:lstStyle/>
          <a:p>
            <a:endParaRPr lang="en-VN"/>
          </a:p>
        </p:txBody>
      </p:sp>
    </p:spTree>
    <p:extLst>
      <p:ext uri="{BB962C8B-B14F-4D97-AF65-F5344CB8AC3E}">
        <p14:creationId xmlns:p14="http://schemas.microsoft.com/office/powerpoint/2010/main" val="4210776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p:txBody>
          <a:bodyPr/>
          <a:lstStyle/>
          <a:p>
            <a:r>
              <a:rPr lang="en-VN"/>
              <a:t>CÁC ỨNG DỤNG</a:t>
            </a:r>
          </a:p>
        </p:txBody>
      </p:sp>
      <p:sp>
        <p:nvSpPr>
          <p:cNvPr id="3" name="Content Placeholder 2">
            <a:extLst>
              <a:ext uri="{FF2B5EF4-FFF2-40B4-BE49-F238E27FC236}">
                <a16:creationId xmlns:a16="http://schemas.microsoft.com/office/drawing/2014/main" id="{AD78B50C-1DEB-A85D-9034-09F67908899A}"/>
              </a:ext>
            </a:extLst>
          </p:cNvPr>
          <p:cNvSpPr>
            <a:spLocks noGrp="1"/>
          </p:cNvSpPr>
          <p:nvPr>
            <p:ph idx="1"/>
          </p:nvPr>
        </p:nvSpPr>
        <p:spPr>
          <a:xfrm>
            <a:off x="139274" y="1417637"/>
            <a:ext cx="11747926" cy="4602163"/>
          </a:xfrm>
        </p:spPr>
        <p:txBody>
          <a:bodyPr>
            <a:normAutofit/>
          </a:bodyPr>
          <a:lstStyle/>
          <a:p>
            <a:pPr marL="0" indent="0" algn="l">
              <a:buNone/>
            </a:pPr>
            <a:r>
              <a:rPr lang="en-US" b="0" i="0">
                <a:solidFill>
                  <a:srgbClr val="666666"/>
                </a:solidFill>
                <a:effectLst/>
                <a:latin typeface="Barlow" pitchFamily="2" charset="77"/>
              </a:rPr>
              <a:t>Là công cụ được sử dụng rất rộng rãi trong game, cụ thể:</a:t>
            </a:r>
          </a:p>
          <a:p>
            <a:pPr marL="0" indent="0" algn="l">
              <a:buNone/>
            </a:pPr>
            <a:r>
              <a:rPr lang="en-US">
                <a:solidFill>
                  <a:srgbClr val="666666"/>
                </a:solidFill>
                <a:latin typeface="Barlow" pitchFamily="2" charset="77"/>
              </a:rPr>
              <a:t>- Phép chiếu, chuyển vị, tỉ lệ cho các đối tượng hình</a:t>
            </a:r>
          </a:p>
          <a:p>
            <a:pPr marL="0" indent="0" algn="l">
              <a:buNone/>
            </a:pPr>
            <a:r>
              <a:rPr lang="en-US">
                <a:solidFill>
                  <a:srgbClr val="666666"/>
                </a:solidFill>
                <a:latin typeface="Barlow" pitchFamily="2" charset="77"/>
              </a:rPr>
              <a:t>- Thực hiện phép xoay đối tượng trong không gian</a:t>
            </a:r>
          </a:p>
          <a:p>
            <a:pPr marL="0" indent="0" algn="l">
              <a:buNone/>
            </a:pPr>
            <a:r>
              <a:rPr lang="en-US" b="0" i="0">
                <a:solidFill>
                  <a:srgbClr val="666666"/>
                </a:solidFill>
                <a:effectLst/>
                <a:latin typeface="Barlow" pitchFamily="2" charset="77"/>
              </a:rPr>
              <a:t>- Chuyển đổi các hệ màu</a:t>
            </a:r>
          </a:p>
          <a:p>
            <a:pPr marL="0" indent="0" algn="l">
              <a:buNone/>
            </a:pPr>
            <a:r>
              <a:rPr lang="en-US">
                <a:solidFill>
                  <a:srgbClr val="666666"/>
                </a:solidFill>
                <a:latin typeface="Barlow" pitchFamily="2" charset="77"/>
              </a:rPr>
              <a:t>- Tạo dữ liệu mật mã</a:t>
            </a:r>
            <a:endParaRPr lang="en-US" b="0" i="0">
              <a:solidFill>
                <a:srgbClr val="666666"/>
              </a:solidFill>
              <a:effectLst/>
              <a:latin typeface="Barlow" panose="020F0502020204030204" pitchFamily="34" charset="0"/>
            </a:endParaRPr>
          </a:p>
          <a:p>
            <a:pPr lvl="1"/>
            <a:endParaRPr lang="en-US" b="0" i="0">
              <a:solidFill>
                <a:srgbClr val="202122"/>
              </a:solidFill>
              <a:effectLst/>
              <a:latin typeface="Arial" panose="020B0604020202020204" pitchFamily="34" charset="0"/>
            </a:endParaRPr>
          </a:p>
          <a:p>
            <a:pPr algn="l"/>
            <a:endParaRPr lang="en-US"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18687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CD6F-21C4-B1DF-2F38-8CD58AF54155}"/>
              </a:ext>
            </a:extLst>
          </p:cNvPr>
          <p:cNvSpPr>
            <a:spLocks noGrp="1"/>
          </p:cNvSpPr>
          <p:nvPr>
            <p:ph type="title"/>
          </p:nvPr>
        </p:nvSpPr>
        <p:spPr>
          <a:xfrm>
            <a:off x="533400" y="3276601"/>
            <a:ext cx="11125200" cy="762000"/>
          </a:xfrm>
        </p:spPr>
        <p:txBody>
          <a:bodyPr/>
          <a:lstStyle/>
          <a:p>
            <a:r>
              <a:rPr lang="en-VN" dirty="0"/>
              <a:t>ỨNG DỤNG TOÁN HỌC TRONG TKPT GAME</a:t>
            </a:r>
          </a:p>
        </p:txBody>
      </p:sp>
      <p:sp>
        <p:nvSpPr>
          <p:cNvPr id="3" name="Text Placeholder 2">
            <a:extLst>
              <a:ext uri="{FF2B5EF4-FFF2-40B4-BE49-F238E27FC236}">
                <a16:creationId xmlns:a16="http://schemas.microsoft.com/office/drawing/2014/main" id="{20F03629-A290-8FBB-3706-B72DA3AB11F4}"/>
              </a:ext>
            </a:extLst>
          </p:cNvPr>
          <p:cNvSpPr>
            <a:spLocks noGrp="1"/>
          </p:cNvSpPr>
          <p:nvPr>
            <p:ph type="body" idx="1"/>
          </p:nvPr>
        </p:nvSpPr>
        <p:spPr>
          <a:xfrm>
            <a:off x="963084" y="2906713"/>
            <a:ext cx="10363200" cy="369887"/>
          </a:xfrm>
        </p:spPr>
        <p:txBody>
          <a:bodyPr>
            <a:normAutofit lnSpcReduction="10000"/>
          </a:bodyPr>
          <a:lstStyle/>
          <a:p>
            <a:endParaRPr lang="en-VN" dirty="0"/>
          </a:p>
        </p:txBody>
      </p:sp>
    </p:spTree>
    <p:extLst>
      <p:ext uri="{BB962C8B-B14F-4D97-AF65-F5344CB8AC3E}">
        <p14:creationId xmlns:p14="http://schemas.microsoft.com/office/powerpoint/2010/main" val="1178330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p:txBody>
          <a:bodyPr/>
          <a:lstStyle/>
          <a:p>
            <a:r>
              <a:rPr lang="en-VN"/>
              <a:t>ỨNG DỤNG</a:t>
            </a:r>
          </a:p>
        </p:txBody>
      </p:sp>
      <p:sp>
        <p:nvSpPr>
          <p:cNvPr id="3" name="Content Placeholder 2">
            <a:extLst>
              <a:ext uri="{FF2B5EF4-FFF2-40B4-BE49-F238E27FC236}">
                <a16:creationId xmlns:a16="http://schemas.microsoft.com/office/drawing/2014/main" id="{AD78B50C-1DEB-A85D-9034-09F67908899A}"/>
              </a:ext>
            </a:extLst>
          </p:cNvPr>
          <p:cNvSpPr>
            <a:spLocks noGrp="1"/>
          </p:cNvSpPr>
          <p:nvPr>
            <p:ph idx="1"/>
          </p:nvPr>
        </p:nvSpPr>
        <p:spPr>
          <a:xfrm>
            <a:off x="139274" y="1417638"/>
            <a:ext cx="11608226" cy="1864724"/>
          </a:xfrm>
        </p:spPr>
        <p:txBody>
          <a:bodyPr>
            <a:normAutofit/>
          </a:bodyPr>
          <a:lstStyle/>
          <a:p>
            <a:pPr algn="l"/>
            <a:r>
              <a:rPr lang="en-US">
                <a:solidFill>
                  <a:srgbClr val="666666"/>
                </a:solidFill>
                <a:latin typeface="Barlow" pitchFamily="2" charset="77"/>
              </a:rPr>
              <a:t>3 ứng dụng chính: Xoay (rotation), tỉ lệ (scale), chuyển vị (translation)</a:t>
            </a:r>
            <a:endParaRPr lang="en-US" b="0" i="0">
              <a:solidFill>
                <a:srgbClr val="666666"/>
              </a:solidFill>
              <a:effectLst/>
              <a:latin typeface="Barlow" pitchFamily="2" charset="77"/>
            </a:endParaRPr>
          </a:p>
          <a:p>
            <a:pPr algn="l"/>
            <a:endParaRPr lang="en-US" b="0" i="0">
              <a:solidFill>
                <a:srgbClr val="202122"/>
              </a:solidFill>
              <a:effectLst/>
              <a:latin typeface="Arial" panose="020B0604020202020204" pitchFamily="34" charset="0"/>
            </a:endParaRPr>
          </a:p>
        </p:txBody>
      </p:sp>
      <p:sp>
        <p:nvSpPr>
          <p:cNvPr id="4" name="Rectangle 3">
            <a:extLst>
              <a:ext uri="{FF2B5EF4-FFF2-40B4-BE49-F238E27FC236}">
                <a16:creationId xmlns:a16="http://schemas.microsoft.com/office/drawing/2014/main" id="{061A0E26-B08C-719E-FAC3-C0ACE9D1D2DA}"/>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18250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VN" altLang="en-VN" sz="1200" b="0" i="0" u="none" strike="noStrike" cap="none" normalizeH="0" baseline="0">
                <a:ln>
                  <a:noFill/>
                </a:ln>
                <a:solidFill>
                  <a:srgbClr val="000000"/>
                </a:solidFill>
                <a:effectLst/>
                <a:latin typeface="Source Sans Pro" panose="020B0503030403020204" pitchFamily="34" charset="0"/>
              </a:rPr>
            </a:br>
            <a:r>
              <a:rPr kumimoji="0" lang="en-VN" altLang="en-VN" sz="1200" b="0" i="0" u="none" strike="noStrike" cap="none" normalizeH="0" baseline="0">
                <a:ln>
                  <a:noFill/>
                </a:ln>
                <a:solidFill>
                  <a:srgbClr val="000000"/>
                </a:solidFill>
                <a:effectLst/>
                <a:latin typeface="Source Sans Pro" panose="020B0503030403020204" pitchFamily="34" charset="0"/>
              </a:rPr>
              <a:t>  </a:t>
            </a:r>
            <a:r>
              <a:rPr kumimoji="0" lang="en-VN" altLang="en-VN" sz="1900" b="0" i="0" u="none" strike="noStrike" cap="none" normalizeH="0" baseline="0">
                <a:ln>
                  <a:noFill/>
                </a:ln>
                <a:solidFill>
                  <a:srgbClr val="000000"/>
                </a:solidFill>
                <a:effectLst/>
                <a:latin typeface="Source Sans Pro" panose="020B0503030403020204" pitchFamily="34" charset="0"/>
              </a:rPr>
              <a:t>       </a:t>
            </a:r>
            <a:endParaRPr kumimoji="0" lang="en-VN" altLang="en-VN"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VN" altLang="en-VN" sz="1200" b="0" i="0" u="none" strike="noStrike" cap="none" normalizeH="0" baseline="0">
                <a:ln>
                  <a:noFill/>
                </a:ln>
                <a:solidFill>
                  <a:srgbClr val="222222"/>
                </a:solidFill>
                <a:effectLst/>
                <a:latin typeface="Source Sans Pro" panose="020B0503030403020204" pitchFamily="34" charset="0"/>
              </a:rPr>
              <a:t>The</a:t>
            </a:r>
            <a:endParaRPr kumimoji="0" lang="en-VN" altLang="en-VN" sz="1800" b="0" i="0" u="none" strike="noStrike" cap="none" normalizeH="0" baseline="0">
              <a:ln>
                <a:noFill/>
              </a:ln>
              <a:solidFill>
                <a:schemeClr val="tx1"/>
              </a:solidFill>
              <a:effectLst/>
              <a:latin typeface="Arial" panose="020B0604020202020204" pitchFamily="34" charset="0"/>
            </a:endParaRPr>
          </a:p>
        </p:txBody>
      </p:sp>
      <p:sp>
        <p:nvSpPr>
          <p:cNvPr id="5" name="AutoShape 4" descr="ParallelogramLaw">
            <a:extLst>
              <a:ext uri="{FF2B5EF4-FFF2-40B4-BE49-F238E27FC236}">
                <a16:creationId xmlns:a16="http://schemas.microsoft.com/office/drawing/2014/main" id="{CC920FD9-F229-240B-4FB4-3852698B05B2}"/>
              </a:ext>
            </a:extLst>
          </p:cNvPr>
          <p:cNvSpPr>
            <a:spLocks noChangeAspect="1" noChangeArrowheads="1"/>
          </p:cNvSpPr>
          <p:nvPr/>
        </p:nvSpPr>
        <p:spPr bwMode="auto">
          <a:xfrm>
            <a:off x="60325"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pic>
        <p:nvPicPr>
          <p:cNvPr id="6" name="Picture 5">
            <a:extLst>
              <a:ext uri="{FF2B5EF4-FFF2-40B4-BE49-F238E27FC236}">
                <a16:creationId xmlns:a16="http://schemas.microsoft.com/office/drawing/2014/main" id="{10E90839-0A12-BB06-2B83-0633066E4D3B}"/>
              </a:ext>
            </a:extLst>
          </p:cNvPr>
          <p:cNvPicPr>
            <a:picLocks noChangeAspect="1"/>
          </p:cNvPicPr>
          <p:nvPr/>
        </p:nvPicPr>
        <p:blipFill>
          <a:blip r:embed="rId2"/>
          <a:stretch>
            <a:fillRect/>
          </a:stretch>
        </p:blipFill>
        <p:spPr>
          <a:xfrm>
            <a:off x="1311227" y="2470740"/>
            <a:ext cx="9569545" cy="2209797"/>
          </a:xfrm>
          <a:prstGeom prst="rect">
            <a:avLst/>
          </a:prstGeom>
        </p:spPr>
      </p:pic>
    </p:spTree>
    <p:extLst>
      <p:ext uri="{BB962C8B-B14F-4D97-AF65-F5344CB8AC3E}">
        <p14:creationId xmlns:p14="http://schemas.microsoft.com/office/powerpoint/2010/main" val="3423940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p:txBody>
          <a:bodyPr/>
          <a:lstStyle/>
          <a:p>
            <a:r>
              <a:rPr lang="en-VN"/>
              <a:t>PHÉP XOAY</a:t>
            </a:r>
          </a:p>
        </p:txBody>
      </p:sp>
      <p:sp>
        <p:nvSpPr>
          <p:cNvPr id="3" name="Content Placeholder 2">
            <a:extLst>
              <a:ext uri="{FF2B5EF4-FFF2-40B4-BE49-F238E27FC236}">
                <a16:creationId xmlns:a16="http://schemas.microsoft.com/office/drawing/2014/main" id="{AD78B50C-1DEB-A85D-9034-09F67908899A}"/>
              </a:ext>
            </a:extLst>
          </p:cNvPr>
          <p:cNvSpPr>
            <a:spLocks noGrp="1"/>
          </p:cNvSpPr>
          <p:nvPr>
            <p:ph idx="1"/>
          </p:nvPr>
        </p:nvSpPr>
        <p:spPr>
          <a:xfrm>
            <a:off x="139274" y="1417638"/>
            <a:ext cx="11608226" cy="1864724"/>
          </a:xfrm>
        </p:spPr>
        <p:txBody>
          <a:bodyPr>
            <a:normAutofit fontScale="92500" lnSpcReduction="10000"/>
          </a:bodyPr>
          <a:lstStyle/>
          <a:p>
            <a:pPr algn="l"/>
            <a:r>
              <a:rPr lang="en-US" b="0" i="0">
                <a:solidFill>
                  <a:srgbClr val="666666"/>
                </a:solidFill>
                <a:effectLst/>
                <a:latin typeface="Barlow" pitchFamily="2" charset="77"/>
              </a:rPr>
              <a:t>We can have a matrix encode a rotation by a certain angle, and another matrix encoding a translation by a certain offset value. To change the original vertices of a 3D object, we simply </a:t>
            </a:r>
            <a:r>
              <a:rPr lang="en-US" b="0" i="0" u="sng">
                <a:effectLst/>
                <a:latin typeface="Barlow" pitchFamily="2" charset="77"/>
                <a:hlinkClick r:id="rId2"/>
              </a:rPr>
              <a:t>multiply</a:t>
            </a:r>
            <a:r>
              <a:rPr lang="en-US" b="0" i="0">
                <a:solidFill>
                  <a:srgbClr val="666666"/>
                </a:solidFill>
                <a:effectLst/>
                <a:latin typeface="Barlow" pitchFamily="2" charset="77"/>
              </a:rPr>
              <a:t> the transformation matrix by each vertex/vector of our mesh.</a:t>
            </a:r>
            <a:endParaRPr lang="en-US" b="0" i="0">
              <a:solidFill>
                <a:srgbClr val="202122"/>
              </a:solidFill>
              <a:effectLst/>
              <a:latin typeface="Arial" panose="020B0604020202020204" pitchFamily="34" charset="0"/>
            </a:endParaRPr>
          </a:p>
        </p:txBody>
      </p:sp>
      <p:sp>
        <p:nvSpPr>
          <p:cNvPr id="4" name="Rectangle 3">
            <a:extLst>
              <a:ext uri="{FF2B5EF4-FFF2-40B4-BE49-F238E27FC236}">
                <a16:creationId xmlns:a16="http://schemas.microsoft.com/office/drawing/2014/main" id="{061A0E26-B08C-719E-FAC3-C0ACE9D1D2DA}"/>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18250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VN" altLang="en-VN" sz="1200" b="0" i="0" u="none" strike="noStrike" cap="none" normalizeH="0" baseline="0">
                <a:ln>
                  <a:noFill/>
                </a:ln>
                <a:solidFill>
                  <a:srgbClr val="000000"/>
                </a:solidFill>
                <a:effectLst/>
                <a:latin typeface="Source Sans Pro" panose="020B0503030403020204" pitchFamily="34" charset="0"/>
              </a:rPr>
            </a:br>
            <a:r>
              <a:rPr kumimoji="0" lang="en-VN" altLang="en-VN" sz="1200" b="0" i="0" u="none" strike="noStrike" cap="none" normalizeH="0" baseline="0">
                <a:ln>
                  <a:noFill/>
                </a:ln>
                <a:solidFill>
                  <a:srgbClr val="000000"/>
                </a:solidFill>
                <a:effectLst/>
                <a:latin typeface="Source Sans Pro" panose="020B0503030403020204" pitchFamily="34" charset="0"/>
              </a:rPr>
              <a:t>  </a:t>
            </a:r>
            <a:r>
              <a:rPr kumimoji="0" lang="en-VN" altLang="en-VN" sz="1900" b="0" i="0" u="none" strike="noStrike" cap="none" normalizeH="0" baseline="0">
                <a:ln>
                  <a:noFill/>
                </a:ln>
                <a:solidFill>
                  <a:srgbClr val="000000"/>
                </a:solidFill>
                <a:effectLst/>
                <a:latin typeface="Source Sans Pro" panose="020B0503030403020204" pitchFamily="34" charset="0"/>
              </a:rPr>
              <a:t>       </a:t>
            </a:r>
            <a:endParaRPr kumimoji="0" lang="en-VN" altLang="en-VN"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VN" altLang="en-VN" sz="1200" b="0" i="0" u="none" strike="noStrike" cap="none" normalizeH="0" baseline="0">
                <a:ln>
                  <a:noFill/>
                </a:ln>
                <a:solidFill>
                  <a:srgbClr val="222222"/>
                </a:solidFill>
                <a:effectLst/>
                <a:latin typeface="Source Sans Pro" panose="020B0503030403020204" pitchFamily="34" charset="0"/>
              </a:rPr>
              <a:t>The</a:t>
            </a:r>
            <a:endParaRPr kumimoji="0" lang="en-VN" altLang="en-VN" sz="1800" b="0" i="0" u="none" strike="noStrike" cap="none" normalizeH="0" baseline="0">
              <a:ln>
                <a:noFill/>
              </a:ln>
              <a:solidFill>
                <a:schemeClr val="tx1"/>
              </a:solidFill>
              <a:effectLst/>
              <a:latin typeface="Arial" panose="020B0604020202020204" pitchFamily="34" charset="0"/>
            </a:endParaRPr>
          </a:p>
        </p:txBody>
      </p:sp>
      <p:sp>
        <p:nvSpPr>
          <p:cNvPr id="5" name="AutoShape 4" descr="ParallelogramLaw">
            <a:extLst>
              <a:ext uri="{FF2B5EF4-FFF2-40B4-BE49-F238E27FC236}">
                <a16:creationId xmlns:a16="http://schemas.microsoft.com/office/drawing/2014/main" id="{CC920FD9-F229-240B-4FB4-3852698B05B2}"/>
              </a:ext>
            </a:extLst>
          </p:cNvPr>
          <p:cNvSpPr>
            <a:spLocks noChangeAspect="1" noChangeArrowheads="1"/>
          </p:cNvSpPr>
          <p:nvPr/>
        </p:nvSpPr>
        <p:spPr bwMode="auto">
          <a:xfrm>
            <a:off x="60325"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pic>
        <p:nvPicPr>
          <p:cNvPr id="7" name="Picture 6">
            <a:extLst>
              <a:ext uri="{FF2B5EF4-FFF2-40B4-BE49-F238E27FC236}">
                <a16:creationId xmlns:a16="http://schemas.microsoft.com/office/drawing/2014/main" id="{DF131802-7C89-A766-D120-784107A51AD4}"/>
              </a:ext>
            </a:extLst>
          </p:cNvPr>
          <p:cNvPicPr>
            <a:picLocks noChangeAspect="1"/>
          </p:cNvPicPr>
          <p:nvPr/>
        </p:nvPicPr>
        <p:blipFill>
          <a:blip r:embed="rId3"/>
          <a:stretch>
            <a:fillRect/>
          </a:stretch>
        </p:blipFill>
        <p:spPr>
          <a:xfrm>
            <a:off x="2209800" y="3575639"/>
            <a:ext cx="7772400" cy="2331720"/>
          </a:xfrm>
          <a:prstGeom prst="rect">
            <a:avLst/>
          </a:prstGeom>
        </p:spPr>
      </p:pic>
    </p:spTree>
    <p:extLst>
      <p:ext uri="{BB962C8B-B14F-4D97-AF65-F5344CB8AC3E}">
        <p14:creationId xmlns:p14="http://schemas.microsoft.com/office/powerpoint/2010/main" val="3912875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p:txBody>
          <a:bodyPr/>
          <a:lstStyle/>
          <a:p>
            <a:r>
              <a:rPr lang="en-VN"/>
              <a:t>BIỂU DIỄN SỰ CHUYỂN ĐỔI CAMERA</a:t>
            </a:r>
          </a:p>
        </p:txBody>
      </p:sp>
      <p:sp>
        <p:nvSpPr>
          <p:cNvPr id="3" name="Content Placeholder 2">
            <a:extLst>
              <a:ext uri="{FF2B5EF4-FFF2-40B4-BE49-F238E27FC236}">
                <a16:creationId xmlns:a16="http://schemas.microsoft.com/office/drawing/2014/main" id="{AD78B50C-1DEB-A85D-9034-09F67908899A}"/>
              </a:ext>
            </a:extLst>
          </p:cNvPr>
          <p:cNvSpPr>
            <a:spLocks noGrp="1"/>
          </p:cNvSpPr>
          <p:nvPr>
            <p:ph idx="1"/>
          </p:nvPr>
        </p:nvSpPr>
        <p:spPr>
          <a:xfrm>
            <a:off x="139274" y="1417638"/>
            <a:ext cx="11608226" cy="1864724"/>
          </a:xfrm>
        </p:spPr>
        <p:txBody>
          <a:bodyPr>
            <a:normAutofit/>
          </a:bodyPr>
          <a:lstStyle/>
          <a:p>
            <a:pPr algn="l"/>
            <a:r>
              <a:rPr lang="en-US" b="0" i="0">
                <a:solidFill>
                  <a:srgbClr val="666666"/>
                </a:solidFill>
                <a:effectLst/>
                <a:latin typeface="Barlow" pitchFamily="2" charset="77"/>
              </a:rPr>
              <a:t>Là tập hợp các phép xoay, dịch chuyển và tỉ lệ để chuyển đổi đối tượng giữa 2 không gian toạ độ.</a:t>
            </a:r>
          </a:p>
          <a:p>
            <a:pPr algn="l"/>
            <a:r>
              <a:rPr lang="en-US">
                <a:solidFill>
                  <a:srgbClr val="666666"/>
                </a:solidFill>
                <a:latin typeface="Barlow" pitchFamily="2" charset="77"/>
              </a:rPr>
              <a:t>Được sử dụng bởi các engines khi nhập dữ liệu</a:t>
            </a:r>
            <a:endParaRPr lang="en-US" b="0" i="0">
              <a:solidFill>
                <a:srgbClr val="666666"/>
              </a:solidFill>
              <a:effectLst/>
              <a:latin typeface="Barlow" pitchFamily="2" charset="77"/>
            </a:endParaRPr>
          </a:p>
        </p:txBody>
      </p:sp>
      <p:sp>
        <p:nvSpPr>
          <p:cNvPr id="4" name="Rectangle 3">
            <a:extLst>
              <a:ext uri="{FF2B5EF4-FFF2-40B4-BE49-F238E27FC236}">
                <a16:creationId xmlns:a16="http://schemas.microsoft.com/office/drawing/2014/main" id="{061A0E26-B08C-719E-FAC3-C0ACE9D1D2DA}"/>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18250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VN" altLang="en-VN" sz="1200" b="0" i="0" u="none" strike="noStrike" cap="none" normalizeH="0" baseline="0">
                <a:ln>
                  <a:noFill/>
                </a:ln>
                <a:solidFill>
                  <a:srgbClr val="000000"/>
                </a:solidFill>
                <a:effectLst/>
                <a:latin typeface="Source Sans Pro" panose="020B0503030403020204" pitchFamily="34" charset="0"/>
              </a:rPr>
            </a:br>
            <a:r>
              <a:rPr kumimoji="0" lang="en-VN" altLang="en-VN" sz="1200" b="0" i="0" u="none" strike="noStrike" cap="none" normalizeH="0" baseline="0">
                <a:ln>
                  <a:noFill/>
                </a:ln>
                <a:solidFill>
                  <a:srgbClr val="000000"/>
                </a:solidFill>
                <a:effectLst/>
                <a:latin typeface="Source Sans Pro" panose="020B0503030403020204" pitchFamily="34" charset="0"/>
              </a:rPr>
              <a:t>  </a:t>
            </a:r>
            <a:r>
              <a:rPr kumimoji="0" lang="en-VN" altLang="en-VN" sz="1900" b="0" i="0" u="none" strike="noStrike" cap="none" normalizeH="0" baseline="0">
                <a:ln>
                  <a:noFill/>
                </a:ln>
                <a:solidFill>
                  <a:srgbClr val="000000"/>
                </a:solidFill>
                <a:effectLst/>
                <a:latin typeface="Source Sans Pro" panose="020B0503030403020204" pitchFamily="34" charset="0"/>
              </a:rPr>
              <a:t>       </a:t>
            </a:r>
            <a:endParaRPr kumimoji="0" lang="en-VN" altLang="en-VN"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VN" altLang="en-VN" sz="1200" b="0" i="0" u="none" strike="noStrike" cap="none" normalizeH="0" baseline="0">
                <a:ln>
                  <a:noFill/>
                </a:ln>
                <a:solidFill>
                  <a:srgbClr val="222222"/>
                </a:solidFill>
                <a:effectLst/>
                <a:latin typeface="Source Sans Pro" panose="020B0503030403020204" pitchFamily="34" charset="0"/>
              </a:rPr>
              <a:t>The</a:t>
            </a:r>
            <a:endParaRPr kumimoji="0" lang="en-VN" altLang="en-VN" sz="1800" b="0" i="0" u="none" strike="noStrike" cap="none" normalizeH="0" baseline="0">
              <a:ln>
                <a:noFill/>
              </a:ln>
              <a:solidFill>
                <a:schemeClr val="tx1"/>
              </a:solidFill>
              <a:effectLst/>
              <a:latin typeface="Arial" panose="020B0604020202020204" pitchFamily="34" charset="0"/>
            </a:endParaRPr>
          </a:p>
        </p:txBody>
      </p:sp>
      <p:sp>
        <p:nvSpPr>
          <p:cNvPr id="5" name="AutoShape 4" descr="ParallelogramLaw">
            <a:extLst>
              <a:ext uri="{FF2B5EF4-FFF2-40B4-BE49-F238E27FC236}">
                <a16:creationId xmlns:a16="http://schemas.microsoft.com/office/drawing/2014/main" id="{CC920FD9-F229-240B-4FB4-3852698B05B2}"/>
              </a:ext>
            </a:extLst>
          </p:cNvPr>
          <p:cNvSpPr>
            <a:spLocks noChangeAspect="1" noChangeArrowheads="1"/>
          </p:cNvSpPr>
          <p:nvPr/>
        </p:nvSpPr>
        <p:spPr bwMode="auto">
          <a:xfrm>
            <a:off x="60325"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pic>
        <p:nvPicPr>
          <p:cNvPr id="13314" name="Picture 2" descr="local space to world space">
            <a:extLst>
              <a:ext uri="{FF2B5EF4-FFF2-40B4-BE49-F238E27FC236}">
                <a16:creationId xmlns:a16="http://schemas.microsoft.com/office/drawing/2014/main" id="{540C09F3-6BEF-2436-C05C-0CFD008855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3088592"/>
            <a:ext cx="7543800" cy="322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499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0151B-32B0-A867-8E40-CB259DCBDC05}"/>
              </a:ext>
            </a:extLst>
          </p:cNvPr>
          <p:cNvSpPr>
            <a:spLocks noGrp="1"/>
          </p:cNvSpPr>
          <p:nvPr>
            <p:ph type="ctrTitle"/>
          </p:nvPr>
        </p:nvSpPr>
        <p:spPr/>
        <p:txBody>
          <a:bodyPr/>
          <a:lstStyle/>
          <a:p>
            <a:r>
              <a:rPr lang="en-VN"/>
              <a:t>4. HÌNH HỌC</a:t>
            </a:r>
          </a:p>
        </p:txBody>
      </p:sp>
      <p:sp>
        <p:nvSpPr>
          <p:cNvPr id="3" name="Subtitle 2">
            <a:extLst>
              <a:ext uri="{FF2B5EF4-FFF2-40B4-BE49-F238E27FC236}">
                <a16:creationId xmlns:a16="http://schemas.microsoft.com/office/drawing/2014/main" id="{B707B579-6AC0-AA1C-F9BE-8446F30F5457}"/>
              </a:ext>
            </a:extLst>
          </p:cNvPr>
          <p:cNvSpPr>
            <a:spLocks noGrp="1"/>
          </p:cNvSpPr>
          <p:nvPr>
            <p:ph type="subTitle" idx="1"/>
          </p:nvPr>
        </p:nvSpPr>
        <p:spPr/>
        <p:txBody>
          <a:bodyPr/>
          <a:lstStyle/>
          <a:p>
            <a:endParaRPr lang="en-VN"/>
          </a:p>
        </p:txBody>
      </p:sp>
    </p:spTree>
    <p:extLst>
      <p:ext uri="{BB962C8B-B14F-4D97-AF65-F5344CB8AC3E}">
        <p14:creationId xmlns:p14="http://schemas.microsoft.com/office/powerpoint/2010/main" val="2420768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p:txBody>
          <a:bodyPr/>
          <a:lstStyle/>
          <a:p>
            <a:r>
              <a:rPr lang="en-VN"/>
              <a:t>ỨNG DỤNG CỦA HÌNH HỌC</a:t>
            </a:r>
          </a:p>
        </p:txBody>
      </p:sp>
      <p:sp>
        <p:nvSpPr>
          <p:cNvPr id="3" name="Content Placeholder 2">
            <a:extLst>
              <a:ext uri="{FF2B5EF4-FFF2-40B4-BE49-F238E27FC236}">
                <a16:creationId xmlns:a16="http://schemas.microsoft.com/office/drawing/2014/main" id="{AD78B50C-1DEB-A85D-9034-09F67908899A}"/>
              </a:ext>
            </a:extLst>
          </p:cNvPr>
          <p:cNvSpPr>
            <a:spLocks noGrp="1"/>
          </p:cNvSpPr>
          <p:nvPr>
            <p:ph idx="1"/>
          </p:nvPr>
        </p:nvSpPr>
        <p:spPr>
          <a:xfrm>
            <a:off x="139275" y="1417637"/>
            <a:ext cx="3451087" cy="5181599"/>
          </a:xfrm>
        </p:spPr>
        <p:txBody>
          <a:bodyPr>
            <a:normAutofit/>
          </a:bodyPr>
          <a:lstStyle/>
          <a:p>
            <a:pPr algn="l"/>
            <a:r>
              <a:rPr lang="en-US" sz="2700" b="0" i="0">
                <a:solidFill>
                  <a:srgbClr val="202122"/>
                </a:solidFill>
                <a:effectLst/>
                <a:latin typeface="Arial" panose="020B0604020202020204" pitchFamily="34" charset="0"/>
              </a:rPr>
              <a:t>Được ứng dụng nhiều để xử lý các va chạm giữa các đối tượng trong thế giới game</a:t>
            </a:r>
          </a:p>
          <a:p>
            <a:pPr algn="l"/>
            <a:r>
              <a:rPr lang="en-US" sz="2700">
                <a:solidFill>
                  <a:srgbClr val="202122"/>
                </a:solidFill>
                <a:latin typeface="Arial" panose="020B0604020202020204" pitchFamily="34" charset="0"/>
              </a:rPr>
              <a:t>Để sinh các màn chơi có yếu tố đồ hoạ</a:t>
            </a:r>
          </a:p>
          <a:p>
            <a:pPr algn="l"/>
            <a:r>
              <a:rPr lang="en-US" sz="2700">
                <a:solidFill>
                  <a:srgbClr val="202122"/>
                </a:solidFill>
                <a:latin typeface="Arial" panose="020B0604020202020204" pitchFamily="34" charset="0"/>
              </a:rPr>
              <a:t>...</a:t>
            </a:r>
          </a:p>
          <a:p>
            <a:pPr algn="l"/>
            <a:endParaRPr lang="en-US" b="0" i="0">
              <a:solidFill>
                <a:srgbClr val="202122"/>
              </a:solidFill>
              <a:effectLst/>
              <a:latin typeface="Arial" panose="020B0604020202020204" pitchFamily="34" charset="0"/>
            </a:endParaRPr>
          </a:p>
          <a:p>
            <a:pPr algn="l"/>
            <a:endParaRPr lang="en-US" b="0" i="0">
              <a:solidFill>
                <a:srgbClr val="202122"/>
              </a:solidFill>
              <a:effectLst/>
              <a:latin typeface="Arial" panose="020B0604020202020204" pitchFamily="34" charset="0"/>
            </a:endParaRPr>
          </a:p>
          <a:p>
            <a:pPr algn="l"/>
            <a:endParaRPr lang="en-US" b="0" i="0">
              <a:solidFill>
                <a:srgbClr val="202122"/>
              </a:solidFill>
              <a:effectLst/>
              <a:latin typeface="Arial" panose="020B0604020202020204" pitchFamily="34" charset="0"/>
            </a:endParaRPr>
          </a:p>
        </p:txBody>
      </p:sp>
      <p:pic>
        <p:nvPicPr>
          <p:cNvPr id="6" name="Picture 5">
            <a:extLst>
              <a:ext uri="{FF2B5EF4-FFF2-40B4-BE49-F238E27FC236}">
                <a16:creationId xmlns:a16="http://schemas.microsoft.com/office/drawing/2014/main" id="{7C4F92F4-1ABD-3C02-0EB5-953F90BE1F4B}"/>
              </a:ext>
            </a:extLst>
          </p:cNvPr>
          <p:cNvPicPr>
            <a:picLocks noChangeAspect="1"/>
          </p:cNvPicPr>
          <p:nvPr/>
        </p:nvPicPr>
        <p:blipFill>
          <a:blip r:embed="rId2"/>
          <a:stretch>
            <a:fillRect/>
          </a:stretch>
        </p:blipFill>
        <p:spPr>
          <a:xfrm>
            <a:off x="4137961" y="1322389"/>
            <a:ext cx="3436145" cy="2547143"/>
          </a:xfrm>
          <a:prstGeom prst="rect">
            <a:avLst/>
          </a:prstGeom>
        </p:spPr>
      </p:pic>
      <p:pic>
        <p:nvPicPr>
          <p:cNvPr id="9" name="Picture 8">
            <a:extLst>
              <a:ext uri="{FF2B5EF4-FFF2-40B4-BE49-F238E27FC236}">
                <a16:creationId xmlns:a16="http://schemas.microsoft.com/office/drawing/2014/main" id="{39C3E65E-C9AA-83C4-5852-59FF58D760AC}"/>
              </a:ext>
            </a:extLst>
          </p:cNvPr>
          <p:cNvPicPr>
            <a:picLocks noChangeAspect="1"/>
          </p:cNvPicPr>
          <p:nvPr/>
        </p:nvPicPr>
        <p:blipFill>
          <a:blip r:embed="rId3"/>
          <a:stretch>
            <a:fillRect/>
          </a:stretch>
        </p:blipFill>
        <p:spPr>
          <a:xfrm>
            <a:off x="7924800" y="1322389"/>
            <a:ext cx="4004242" cy="2547143"/>
          </a:xfrm>
          <a:prstGeom prst="rect">
            <a:avLst/>
          </a:prstGeom>
        </p:spPr>
      </p:pic>
      <p:pic>
        <p:nvPicPr>
          <p:cNvPr id="10" name="Picture 9">
            <a:extLst>
              <a:ext uri="{FF2B5EF4-FFF2-40B4-BE49-F238E27FC236}">
                <a16:creationId xmlns:a16="http://schemas.microsoft.com/office/drawing/2014/main" id="{84D1E856-D75B-3055-68DF-9694203167BF}"/>
              </a:ext>
            </a:extLst>
          </p:cNvPr>
          <p:cNvPicPr>
            <a:picLocks noChangeAspect="1"/>
          </p:cNvPicPr>
          <p:nvPr/>
        </p:nvPicPr>
        <p:blipFill>
          <a:blip r:embed="rId4"/>
          <a:stretch>
            <a:fillRect/>
          </a:stretch>
        </p:blipFill>
        <p:spPr>
          <a:xfrm>
            <a:off x="3941056" y="4013596"/>
            <a:ext cx="4102100" cy="2298700"/>
          </a:xfrm>
          <a:prstGeom prst="rect">
            <a:avLst/>
          </a:prstGeom>
        </p:spPr>
      </p:pic>
      <p:pic>
        <p:nvPicPr>
          <p:cNvPr id="11" name="Picture 10">
            <a:extLst>
              <a:ext uri="{FF2B5EF4-FFF2-40B4-BE49-F238E27FC236}">
                <a16:creationId xmlns:a16="http://schemas.microsoft.com/office/drawing/2014/main" id="{6266344E-519F-A5D9-960A-B9C1B0D8BC39}"/>
              </a:ext>
            </a:extLst>
          </p:cNvPr>
          <p:cNvPicPr>
            <a:picLocks noChangeAspect="1"/>
          </p:cNvPicPr>
          <p:nvPr/>
        </p:nvPicPr>
        <p:blipFill>
          <a:blip r:embed="rId5"/>
          <a:stretch>
            <a:fillRect/>
          </a:stretch>
        </p:blipFill>
        <p:spPr>
          <a:xfrm>
            <a:off x="8488247" y="4008436"/>
            <a:ext cx="3312297" cy="2222500"/>
          </a:xfrm>
          <a:prstGeom prst="rect">
            <a:avLst/>
          </a:prstGeom>
        </p:spPr>
      </p:pic>
    </p:spTree>
    <p:extLst>
      <p:ext uri="{BB962C8B-B14F-4D97-AF65-F5344CB8AC3E}">
        <p14:creationId xmlns:p14="http://schemas.microsoft.com/office/powerpoint/2010/main" val="1025479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p:txBody>
          <a:bodyPr/>
          <a:lstStyle/>
          <a:p>
            <a:r>
              <a:rPr lang="en-VN"/>
              <a:t>ĐƯỜNG THẲNG, ĐA GIÁC LỒI – LÕM</a:t>
            </a:r>
          </a:p>
        </p:txBody>
      </p:sp>
      <p:pic>
        <p:nvPicPr>
          <p:cNvPr id="7" name="Picture 6">
            <a:extLst>
              <a:ext uri="{FF2B5EF4-FFF2-40B4-BE49-F238E27FC236}">
                <a16:creationId xmlns:a16="http://schemas.microsoft.com/office/drawing/2014/main" id="{FD7B2A76-C1B2-75A2-6DBD-F74C83A3CC0C}"/>
              </a:ext>
            </a:extLst>
          </p:cNvPr>
          <p:cNvPicPr>
            <a:picLocks noChangeAspect="1"/>
          </p:cNvPicPr>
          <p:nvPr/>
        </p:nvPicPr>
        <p:blipFill>
          <a:blip r:embed="rId2"/>
          <a:stretch>
            <a:fillRect/>
          </a:stretch>
        </p:blipFill>
        <p:spPr>
          <a:xfrm>
            <a:off x="237014" y="1382860"/>
            <a:ext cx="2607786" cy="2641363"/>
          </a:xfrm>
          <a:prstGeom prst="rect">
            <a:avLst/>
          </a:prstGeom>
        </p:spPr>
      </p:pic>
      <p:pic>
        <p:nvPicPr>
          <p:cNvPr id="8" name="Picture 7">
            <a:extLst>
              <a:ext uri="{FF2B5EF4-FFF2-40B4-BE49-F238E27FC236}">
                <a16:creationId xmlns:a16="http://schemas.microsoft.com/office/drawing/2014/main" id="{7EF212B7-AE18-6FC0-DA03-59FF09F1AAA0}"/>
              </a:ext>
            </a:extLst>
          </p:cNvPr>
          <p:cNvPicPr>
            <a:picLocks noChangeAspect="1"/>
          </p:cNvPicPr>
          <p:nvPr/>
        </p:nvPicPr>
        <p:blipFill>
          <a:blip r:embed="rId3"/>
          <a:stretch>
            <a:fillRect/>
          </a:stretch>
        </p:blipFill>
        <p:spPr>
          <a:xfrm>
            <a:off x="2844800" y="1367592"/>
            <a:ext cx="2693980" cy="2641363"/>
          </a:xfrm>
          <a:prstGeom prst="rect">
            <a:avLst/>
          </a:prstGeom>
        </p:spPr>
      </p:pic>
      <p:pic>
        <p:nvPicPr>
          <p:cNvPr id="12" name="Picture 11">
            <a:extLst>
              <a:ext uri="{FF2B5EF4-FFF2-40B4-BE49-F238E27FC236}">
                <a16:creationId xmlns:a16="http://schemas.microsoft.com/office/drawing/2014/main" id="{CC8B4CC0-ABAC-80CA-4621-35EB63B5A3C1}"/>
              </a:ext>
            </a:extLst>
          </p:cNvPr>
          <p:cNvPicPr>
            <a:picLocks noChangeAspect="1"/>
          </p:cNvPicPr>
          <p:nvPr/>
        </p:nvPicPr>
        <p:blipFill>
          <a:blip r:embed="rId4"/>
          <a:stretch>
            <a:fillRect/>
          </a:stretch>
        </p:blipFill>
        <p:spPr>
          <a:xfrm>
            <a:off x="6934200" y="1600200"/>
            <a:ext cx="3454400" cy="1439333"/>
          </a:xfrm>
          <a:prstGeom prst="rect">
            <a:avLst/>
          </a:prstGeom>
        </p:spPr>
      </p:pic>
      <p:sp>
        <p:nvSpPr>
          <p:cNvPr id="13" name="Content Placeholder 2">
            <a:extLst>
              <a:ext uri="{FF2B5EF4-FFF2-40B4-BE49-F238E27FC236}">
                <a16:creationId xmlns:a16="http://schemas.microsoft.com/office/drawing/2014/main" id="{4F7972FE-5E53-A782-BE5E-8C3264F89DE1}"/>
              </a:ext>
            </a:extLst>
          </p:cNvPr>
          <p:cNvSpPr>
            <a:spLocks noGrp="1"/>
          </p:cNvSpPr>
          <p:nvPr>
            <p:ph idx="1"/>
          </p:nvPr>
        </p:nvSpPr>
        <p:spPr>
          <a:xfrm>
            <a:off x="30609" y="4267200"/>
            <a:ext cx="5486400" cy="1935163"/>
          </a:xfrm>
        </p:spPr>
        <p:txBody>
          <a:bodyPr>
            <a:normAutofit fontScale="70000" lnSpcReduction="20000"/>
          </a:bodyPr>
          <a:lstStyle/>
          <a:p>
            <a:pPr algn="l"/>
            <a:r>
              <a:rPr lang="en-US" sz="2700" b="0" i="0">
                <a:solidFill>
                  <a:srgbClr val="202122"/>
                </a:solidFill>
                <a:effectLst/>
                <a:latin typeface="Arial" panose="020B0604020202020204" pitchFamily="34" charset="0"/>
              </a:rPr>
              <a:t>Đa giác lồi (convex) là đa giác có thể vẽ một đường thẳng bất kỳ (trừ cạnh và đường đi qua góc </a:t>
            </a:r>
          </a:p>
          <a:p>
            <a:pPr algn="l"/>
            <a:r>
              <a:rPr lang="en-US" sz="2700">
                <a:solidFill>
                  <a:srgbClr val="202122"/>
                </a:solidFill>
                <a:latin typeface="Arial" panose="020B0604020202020204" pitchFamily="34" charset="0"/>
              </a:rPr>
              <a:t>Ngược lại, nếu chỉ cần có 1 đường thẳng cắt đa giác ở nhiều hơn 2 điểm sẽ được gọi là đa giác lõm (non-convex hoặc concave)</a:t>
            </a:r>
          </a:p>
          <a:p>
            <a:pPr algn="l"/>
            <a:r>
              <a:rPr lang="en-US" sz="2700">
                <a:solidFill>
                  <a:srgbClr val="202122"/>
                </a:solidFill>
                <a:latin typeface="Arial" panose="020B0604020202020204" pitchFamily="34" charset="0"/>
              </a:rPr>
              <a:t>Phép</a:t>
            </a:r>
          </a:p>
          <a:p>
            <a:pPr algn="l"/>
            <a:endParaRPr lang="en-US" b="0" i="0">
              <a:solidFill>
                <a:srgbClr val="202122"/>
              </a:solidFill>
              <a:effectLst/>
              <a:latin typeface="Arial" panose="020B0604020202020204" pitchFamily="34" charset="0"/>
            </a:endParaRPr>
          </a:p>
          <a:p>
            <a:pPr algn="l"/>
            <a:endParaRPr lang="en-US" b="0" i="0">
              <a:solidFill>
                <a:srgbClr val="202122"/>
              </a:solidFill>
              <a:effectLst/>
              <a:latin typeface="Arial" panose="020B0604020202020204" pitchFamily="34" charset="0"/>
            </a:endParaRPr>
          </a:p>
          <a:p>
            <a:pPr algn="l"/>
            <a:endParaRPr lang="en-US" b="0" i="0">
              <a:solidFill>
                <a:srgbClr val="202122"/>
              </a:solidFill>
              <a:effectLst/>
              <a:latin typeface="Arial" panose="020B0604020202020204" pitchFamily="34" charset="0"/>
            </a:endParaRPr>
          </a:p>
        </p:txBody>
      </p:sp>
      <p:pic>
        <p:nvPicPr>
          <p:cNvPr id="15" name="Picture 14">
            <a:extLst>
              <a:ext uri="{FF2B5EF4-FFF2-40B4-BE49-F238E27FC236}">
                <a16:creationId xmlns:a16="http://schemas.microsoft.com/office/drawing/2014/main" id="{B76FB687-D097-4500-B54E-4D6D0027AE76}"/>
              </a:ext>
            </a:extLst>
          </p:cNvPr>
          <p:cNvPicPr>
            <a:picLocks noChangeAspect="1"/>
          </p:cNvPicPr>
          <p:nvPr/>
        </p:nvPicPr>
        <p:blipFill>
          <a:blip r:embed="rId5"/>
          <a:stretch>
            <a:fillRect/>
          </a:stretch>
        </p:blipFill>
        <p:spPr>
          <a:xfrm>
            <a:off x="5682343" y="3429000"/>
            <a:ext cx="6408057" cy="2579067"/>
          </a:xfrm>
          <a:prstGeom prst="rect">
            <a:avLst/>
          </a:prstGeom>
        </p:spPr>
      </p:pic>
    </p:spTree>
    <p:extLst>
      <p:ext uri="{BB962C8B-B14F-4D97-AF65-F5344CB8AC3E}">
        <p14:creationId xmlns:p14="http://schemas.microsoft.com/office/powerpoint/2010/main" val="2339913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0151B-32B0-A867-8E40-CB259DCBDC05}"/>
              </a:ext>
            </a:extLst>
          </p:cNvPr>
          <p:cNvSpPr>
            <a:spLocks noGrp="1"/>
          </p:cNvSpPr>
          <p:nvPr>
            <p:ph type="ctrTitle"/>
          </p:nvPr>
        </p:nvSpPr>
        <p:spPr/>
        <p:txBody>
          <a:bodyPr/>
          <a:lstStyle/>
          <a:p>
            <a:r>
              <a:rPr lang="en-VN"/>
              <a:t>5. GIẢI TÍCH</a:t>
            </a:r>
          </a:p>
        </p:txBody>
      </p:sp>
      <p:sp>
        <p:nvSpPr>
          <p:cNvPr id="3" name="Subtitle 2">
            <a:extLst>
              <a:ext uri="{FF2B5EF4-FFF2-40B4-BE49-F238E27FC236}">
                <a16:creationId xmlns:a16="http://schemas.microsoft.com/office/drawing/2014/main" id="{B707B579-6AC0-AA1C-F9BE-8446F30F5457}"/>
              </a:ext>
            </a:extLst>
          </p:cNvPr>
          <p:cNvSpPr>
            <a:spLocks noGrp="1"/>
          </p:cNvSpPr>
          <p:nvPr>
            <p:ph type="subTitle" idx="1"/>
          </p:nvPr>
        </p:nvSpPr>
        <p:spPr/>
        <p:txBody>
          <a:bodyPr/>
          <a:lstStyle/>
          <a:p>
            <a:endParaRPr lang="en-VN"/>
          </a:p>
        </p:txBody>
      </p:sp>
    </p:spTree>
    <p:extLst>
      <p:ext uri="{BB962C8B-B14F-4D97-AF65-F5344CB8AC3E}">
        <p14:creationId xmlns:p14="http://schemas.microsoft.com/office/powerpoint/2010/main" val="3849354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p:txBody>
          <a:bodyPr/>
          <a:lstStyle/>
          <a:p>
            <a:r>
              <a:rPr lang="en-VN"/>
              <a:t>MÔ PHỎNG VẬT LÝ</a:t>
            </a:r>
          </a:p>
        </p:txBody>
      </p:sp>
      <p:sp>
        <p:nvSpPr>
          <p:cNvPr id="13" name="Content Placeholder 2">
            <a:extLst>
              <a:ext uri="{FF2B5EF4-FFF2-40B4-BE49-F238E27FC236}">
                <a16:creationId xmlns:a16="http://schemas.microsoft.com/office/drawing/2014/main" id="{4F7972FE-5E53-A782-BE5E-8C3264F89DE1}"/>
              </a:ext>
            </a:extLst>
          </p:cNvPr>
          <p:cNvSpPr>
            <a:spLocks noGrp="1"/>
          </p:cNvSpPr>
          <p:nvPr>
            <p:ph idx="1"/>
          </p:nvPr>
        </p:nvSpPr>
        <p:spPr>
          <a:xfrm>
            <a:off x="457200" y="4724400"/>
            <a:ext cx="11519325" cy="1935163"/>
          </a:xfrm>
        </p:spPr>
        <p:txBody>
          <a:bodyPr>
            <a:normAutofit/>
          </a:bodyPr>
          <a:lstStyle/>
          <a:p>
            <a:pPr algn="l"/>
            <a:r>
              <a:rPr lang="en-US" sz="1600">
                <a:solidFill>
                  <a:srgbClr val="666666"/>
                </a:solidFill>
                <a:latin typeface="Barlow" pitchFamily="2" charset="77"/>
              </a:rPr>
              <a:t>Giải tích được sử dụng rất nhiều trong mô phỏng các cơ chế vật lý. Ví dụ, tích phân được sử dụng để ước tính vị trí tiếp theo của các đối tượng game ở các khung hình tiếp theo dựa trên gia tốc và vận tốc của chúng.</a:t>
            </a:r>
            <a:endParaRPr lang="en-US" sz="1600" b="0" i="0">
              <a:solidFill>
                <a:srgbClr val="666666"/>
              </a:solidFill>
              <a:effectLst/>
              <a:latin typeface="Barlow" pitchFamily="2" charset="77"/>
            </a:endParaRPr>
          </a:p>
          <a:p>
            <a:pPr marL="0" indent="0" algn="l">
              <a:buNone/>
            </a:pPr>
            <a:endParaRPr lang="en-US" b="0" i="0">
              <a:solidFill>
                <a:srgbClr val="202122"/>
              </a:solidFill>
              <a:effectLst/>
              <a:latin typeface="Arial" panose="020B0604020202020204" pitchFamily="34" charset="0"/>
            </a:endParaRPr>
          </a:p>
        </p:txBody>
      </p:sp>
      <p:pic>
        <p:nvPicPr>
          <p:cNvPr id="1026" name="Picture 2" descr="integration game physics">
            <a:extLst>
              <a:ext uri="{FF2B5EF4-FFF2-40B4-BE49-F238E27FC236}">
                <a16:creationId xmlns:a16="http://schemas.microsoft.com/office/drawing/2014/main" id="{04422A90-648A-1B3B-F814-D2D202519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538466"/>
            <a:ext cx="9067800" cy="3065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949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p:txBody>
          <a:bodyPr/>
          <a:lstStyle/>
          <a:p>
            <a:r>
              <a:rPr lang="en-VN"/>
              <a:t>VẼ CÁC ĐƯỜNG CONG</a:t>
            </a:r>
          </a:p>
        </p:txBody>
      </p:sp>
      <p:sp>
        <p:nvSpPr>
          <p:cNvPr id="13" name="Content Placeholder 2">
            <a:extLst>
              <a:ext uri="{FF2B5EF4-FFF2-40B4-BE49-F238E27FC236}">
                <a16:creationId xmlns:a16="http://schemas.microsoft.com/office/drawing/2014/main" id="{4F7972FE-5E53-A782-BE5E-8C3264F89DE1}"/>
              </a:ext>
            </a:extLst>
          </p:cNvPr>
          <p:cNvSpPr>
            <a:spLocks noGrp="1"/>
          </p:cNvSpPr>
          <p:nvPr>
            <p:ph idx="1"/>
          </p:nvPr>
        </p:nvSpPr>
        <p:spPr>
          <a:xfrm>
            <a:off x="457200" y="4724401"/>
            <a:ext cx="11519325" cy="1295400"/>
          </a:xfrm>
        </p:spPr>
        <p:txBody>
          <a:bodyPr>
            <a:normAutofit/>
          </a:bodyPr>
          <a:lstStyle/>
          <a:p>
            <a:pPr algn="l"/>
            <a:r>
              <a:rPr lang="en-US" sz="2000" b="0" i="0">
                <a:solidFill>
                  <a:srgbClr val="666666"/>
                </a:solidFill>
                <a:effectLst/>
                <a:latin typeface="Barlow" pitchFamily="2" charset="77"/>
              </a:rPr>
              <a:t>Các hàm Splin (Spline) để vẽ các đường cong dựa trên các đường gấp khúc như Font chữ hoặc đường di chuyển của NPC.</a:t>
            </a:r>
          </a:p>
          <a:p>
            <a:pPr algn="l"/>
            <a:r>
              <a:rPr lang="en-US" sz="2000" b="0" i="0">
                <a:solidFill>
                  <a:srgbClr val="666666"/>
                </a:solidFill>
                <a:effectLst/>
                <a:latin typeface="Barlow" pitchFamily="2" charset="77"/>
              </a:rPr>
              <a:t> Các đường cong phổ biến được sử dụng trong phát triển game như Catmull-Rom, Bezier và B-Spline.</a:t>
            </a:r>
          </a:p>
          <a:p>
            <a:pPr algn="l"/>
            <a:endParaRPr lang="en-US" sz="1050" b="0" i="0">
              <a:solidFill>
                <a:srgbClr val="666666"/>
              </a:solidFill>
              <a:effectLst/>
              <a:latin typeface="Barlow" pitchFamily="2" charset="77"/>
            </a:endParaRPr>
          </a:p>
          <a:p>
            <a:pPr algn="l"/>
            <a:endParaRPr lang="en-US" sz="1050" b="0" i="0">
              <a:solidFill>
                <a:srgbClr val="666666"/>
              </a:solidFill>
              <a:effectLst/>
              <a:latin typeface="Barlow" pitchFamily="2" charset="77"/>
            </a:endParaRPr>
          </a:p>
        </p:txBody>
      </p:sp>
      <p:pic>
        <p:nvPicPr>
          <p:cNvPr id="3" name="Picture 2">
            <a:extLst>
              <a:ext uri="{FF2B5EF4-FFF2-40B4-BE49-F238E27FC236}">
                <a16:creationId xmlns:a16="http://schemas.microsoft.com/office/drawing/2014/main" id="{1B38A3CE-FE4D-436E-5486-4B2ED3FDE75D}"/>
              </a:ext>
            </a:extLst>
          </p:cNvPr>
          <p:cNvPicPr>
            <a:picLocks noChangeAspect="1"/>
          </p:cNvPicPr>
          <p:nvPr/>
        </p:nvPicPr>
        <p:blipFill>
          <a:blip r:embed="rId2"/>
          <a:stretch>
            <a:fillRect/>
          </a:stretch>
        </p:blipFill>
        <p:spPr>
          <a:xfrm>
            <a:off x="685799" y="1407245"/>
            <a:ext cx="4739369" cy="3103313"/>
          </a:xfrm>
          <a:prstGeom prst="rect">
            <a:avLst/>
          </a:prstGeom>
        </p:spPr>
      </p:pic>
      <p:pic>
        <p:nvPicPr>
          <p:cNvPr id="4" name="Picture 3">
            <a:extLst>
              <a:ext uri="{FF2B5EF4-FFF2-40B4-BE49-F238E27FC236}">
                <a16:creationId xmlns:a16="http://schemas.microsoft.com/office/drawing/2014/main" id="{80553E07-D98C-5C44-CBFC-EEE33AE2A377}"/>
              </a:ext>
            </a:extLst>
          </p:cNvPr>
          <p:cNvPicPr>
            <a:picLocks noChangeAspect="1"/>
          </p:cNvPicPr>
          <p:nvPr/>
        </p:nvPicPr>
        <p:blipFill>
          <a:blip r:embed="rId3"/>
          <a:stretch>
            <a:fillRect/>
          </a:stretch>
        </p:blipFill>
        <p:spPr>
          <a:xfrm>
            <a:off x="6185690" y="1390708"/>
            <a:ext cx="5115764" cy="3103313"/>
          </a:xfrm>
          <a:prstGeom prst="rect">
            <a:avLst/>
          </a:prstGeom>
        </p:spPr>
      </p:pic>
    </p:spTree>
    <p:extLst>
      <p:ext uri="{BB962C8B-B14F-4D97-AF65-F5344CB8AC3E}">
        <p14:creationId xmlns:p14="http://schemas.microsoft.com/office/powerpoint/2010/main" val="4252140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p:txBody>
          <a:bodyPr/>
          <a:lstStyle/>
          <a:p>
            <a:r>
              <a:rPr lang="en-VN"/>
              <a:t>XỬ LÝ ÂM THANH, HÌNH ẢNH</a:t>
            </a:r>
          </a:p>
        </p:txBody>
      </p:sp>
      <p:sp>
        <p:nvSpPr>
          <p:cNvPr id="13" name="Content Placeholder 2">
            <a:extLst>
              <a:ext uri="{FF2B5EF4-FFF2-40B4-BE49-F238E27FC236}">
                <a16:creationId xmlns:a16="http://schemas.microsoft.com/office/drawing/2014/main" id="{4F7972FE-5E53-A782-BE5E-8C3264F89DE1}"/>
              </a:ext>
            </a:extLst>
          </p:cNvPr>
          <p:cNvSpPr>
            <a:spLocks noGrp="1"/>
          </p:cNvSpPr>
          <p:nvPr>
            <p:ph idx="1"/>
          </p:nvPr>
        </p:nvSpPr>
        <p:spPr>
          <a:xfrm>
            <a:off x="457200" y="5410200"/>
            <a:ext cx="11519325" cy="1295400"/>
          </a:xfrm>
        </p:spPr>
        <p:txBody>
          <a:bodyPr>
            <a:normAutofit/>
          </a:bodyPr>
          <a:lstStyle/>
          <a:p>
            <a:pPr marL="0" indent="0" algn="l">
              <a:buNone/>
            </a:pPr>
            <a:r>
              <a:rPr lang="en-US" sz="2000" b="0" i="0">
                <a:solidFill>
                  <a:srgbClr val="666666"/>
                </a:solidFill>
                <a:effectLst/>
                <a:latin typeface="Barlow" pitchFamily="2" charset="77"/>
              </a:rPr>
              <a:t>Bất kỳ phương pháp xử lý tín hiệu số nào đều phải ứng dụng giải tích. Ví dụ điển hình là Biến đổi Fourier (Fourier transforms). Kỹ thuật này được dùng cho rất nhiều ứng dụng trong xử lý tín hiệu trong miền tần số (lọc nhiễu, trộn,...).</a:t>
            </a:r>
            <a:endParaRPr lang="en-US" sz="1050" b="0" i="0">
              <a:solidFill>
                <a:srgbClr val="666666"/>
              </a:solidFill>
              <a:effectLst/>
              <a:latin typeface="Barlow" pitchFamily="2" charset="77"/>
            </a:endParaRPr>
          </a:p>
        </p:txBody>
      </p:sp>
      <p:pic>
        <p:nvPicPr>
          <p:cNvPr id="5" name="Picture 4">
            <a:extLst>
              <a:ext uri="{FF2B5EF4-FFF2-40B4-BE49-F238E27FC236}">
                <a16:creationId xmlns:a16="http://schemas.microsoft.com/office/drawing/2014/main" id="{00DFE31A-A48B-1A71-839C-1E3C7D1DD043}"/>
              </a:ext>
            </a:extLst>
          </p:cNvPr>
          <p:cNvPicPr>
            <a:picLocks noChangeAspect="1"/>
          </p:cNvPicPr>
          <p:nvPr/>
        </p:nvPicPr>
        <p:blipFill>
          <a:blip r:embed="rId2"/>
          <a:stretch>
            <a:fillRect/>
          </a:stretch>
        </p:blipFill>
        <p:spPr>
          <a:xfrm>
            <a:off x="2515823" y="1295400"/>
            <a:ext cx="7402078" cy="4009881"/>
          </a:xfrm>
          <a:prstGeom prst="rect">
            <a:avLst/>
          </a:prstGeom>
        </p:spPr>
      </p:pic>
    </p:spTree>
    <p:extLst>
      <p:ext uri="{BB962C8B-B14F-4D97-AF65-F5344CB8AC3E}">
        <p14:creationId xmlns:p14="http://schemas.microsoft.com/office/powerpoint/2010/main" val="2891074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p:txBody>
          <a:bodyPr/>
          <a:lstStyle/>
          <a:p>
            <a:r>
              <a:rPr lang="en-VN"/>
              <a:t>MỤC TIÊU</a:t>
            </a:r>
          </a:p>
        </p:txBody>
      </p:sp>
      <p:sp>
        <p:nvSpPr>
          <p:cNvPr id="3" name="Content Placeholder 2">
            <a:extLst>
              <a:ext uri="{FF2B5EF4-FFF2-40B4-BE49-F238E27FC236}">
                <a16:creationId xmlns:a16="http://schemas.microsoft.com/office/drawing/2014/main" id="{AD78B50C-1DEB-A85D-9034-09F67908899A}"/>
              </a:ext>
            </a:extLst>
          </p:cNvPr>
          <p:cNvSpPr>
            <a:spLocks noGrp="1"/>
          </p:cNvSpPr>
          <p:nvPr>
            <p:ph idx="1"/>
          </p:nvPr>
        </p:nvSpPr>
        <p:spPr>
          <a:xfrm>
            <a:off x="609599" y="1600201"/>
            <a:ext cx="11049001" cy="4525963"/>
          </a:xfrm>
        </p:spPr>
        <p:txBody>
          <a:bodyPr>
            <a:normAutofit/>
          </a:bodyPr>
          <a:lstStyle/>
          <a:p>
            <a:pPr marL="0" indent="0" algn="just">
              <a:buNone/>
            </a:pPr>
            <a:r>
              <a:rPr lang="vi-VN" b="1"/>
              <a:t>Giúp sinh viên:</a:t>
            </a:r>
          </a:p>
          <a:p>
            <a:pPr algn="just"/>
            <a:r>
              <a:rPr lang="vi-VN" b="1"/>
              <a:t>Biết</a:t>
            </a:r>
            <a:r>
              <a:rPr lang="vi-VN"/>
              <a:t> được các khái niệm cơ bản về toán ứng dụng trong game</a:t>
            </a:r>
          </a:p>
          <a:p>
            <a:pPr algn="just"/>
            <a:r>
              <a:rPr lang="vi-VN" b="1"/>
              <a:t>Hiểu</a:t>
            </a:r>
            <a:r>
              <a:rPr lang="vi-VN"/>
              <a:t> được một số ứng dụng của toán trong thiết kế và phát triển game; </a:t>
            </a:r>
          </a:p>
          <a:p>
            <a:pPr marL="0" indent="0" algn="just">
              <a:buNone/>
            </a:pPr>
            <a:r>
              <a:rPr lang="vi-VN"/>
              <a:t>Tài liệu: Đề cương, slide bài giảng môn học NMCNG</a:t>
            </a:r>
            <a:endParaRPr lang="vi-VN" b="0" i="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1613212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0151B-32B0-A867-8E40-CB259DCBDC05}"/>
              </a:ext>
            </a:extLst>
          </p:cNvPr>
          <p:cNvSpPr>
            <a:spLocks noGrp="1"/>
          </p:cNvSpPr>
          <p:nvPr>
            <p:ph type="ctrTitle"/>
          </p:nvPr>
        </p:nvSpPr>
        <p:spPr/>
        <p:txBody>
          <a:bodyPr/>
          <a:lstStyle/>
          <a:p>
            <a:r>
              <a:rPr lang="en-VN"/>
              <a:t>6. TOÁN RỜI RẠC</a:t>
            </a:r>
          </a:p>
        </p:txBody>
      </p:sp>
      <p:sp>
        <p:nvSpPr>
          <p:cNvPr id="3" name="Subtitle 2">
            <a:extLst>
              <a:ext uri="{FF2B5EF4-FFF2-40B4-BE49-F238E27FC236}">
                <a16:creationId xmlns:a16="http://schemas.microsoft.com/office/drawing/2014/main" id="{B707B579-6AC0-AA1C-F9BE-8446F30F5457}"/>
              </a:ext>
            </a:extLst>
          </p:cNvPr>
          <p:cNvSpPr>
            <a:spLocks noGrp="1"/>
          </p:cNvSpPr>
          <p:nvPr>
            <p:ph type="subTitle" idx="1"/>
          </p:nvPr>
        </p:nvSpPr>
        <p:spPr/>
        <p:txBody>
          <a:bodyPr/>
          <a:lstStyle/>
          <a:p>
            <a:endParaRPr lang="en-VN"/>
          </a:p>
        </p:txBody>
      </p:sp>
    </p:spTree>
    <p:extLst>
      <p:ext uri="{BB962C8B-B14F-4D97-AF65-F5344CB8AC3E}">
        <p14:creationId xmlns:p14="http://schemas.microsoft.com/office/powerpoint/2010/main" val="2008789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p:txBody>
          <a:bodyPr/>
          <a:lstStyle/>
          <a:p>
            <a:r>
              <a:rPr lang="en-VN" dirty="0"/>
              <a:t>ỨNG DỤNG CỦA TỔ HỢP</a:t>
            </a:r>
          </a:p>
        </p:txBody>
      </p:sp>
      <p:sp>
        <p:nvSpPr>
          <p:cNvPr id="3" name="Content Placeholder 2">
            <a:extLst>
              <a:ext uri="{FF2B5EF4-FFF2-40B4-BE49-F238E27FC236}">
                <a16:creationId xmlns:a16="http://schemas.microsoft.com/office/drawing/2014/main" id="{AD78B50C-1DEB-A85D-9034-09F67908899A}"/>
              </a:ext>
            </a:extLst>
          </p:cNvPr>
          <p:cNvSpPr>
            <a:spLocks noGrp="1"/>
          </p:cNvSpPr>
          <p:nvPr>
            <p:ph idx="1"/>
          </p:nvPr>
        </p:nvSpPr>
        <p:spPr>
          <a:xfrm>
            <a:off x="76200" y="1445362"/>
            <a:ext cx="11963400" cy="4918686"/>
          </a:xfrm>
        </p:spPr>
        <p:txBody>
          <a:bodyPr>
            <a:noAutofit/>
          </a:bodyPr>
          <a:lstStyle/>
          <a:p>
            <a:r>
              <a:rPr lang="vi-VN" sz="2000" b="0" i="0">
                <a:solidFill>
                  <a:srgbClr val="1B1B1B"/>
                </a:solidFill>
                <a:effectLst/>
                <a:latin typeface="Open Sans" panose="020B0606030504020204" pitchFamily="34" charset="0"/>
              </a:rPr>
              <a:t>Các bài toán đề cập đến như là : bài toán đếm, bài toán liệt kê, bài toán tồn tại, nguyên lý Dirichlet, nguyên lý cực hạn. Sau đó còn có tổ hợp, chỉnh hợp, hoán vị, số Sterling, số Catalan,... Các lý thuyết tổ hợp là nền tảng cho lý thuyết tính toán, độ phức tạp, ...</a:t>
            </a:r>
          </a:p>
        </p:txBody>
      </p:sp>
      <p:pic>
        <p:nvPicPr>
          <p:cNvPr id="4" name="Picture 3">
            <a:extLst>
              <a:ext uri="{FF2B5EF4-FFF2-40B4-BE49-F238E27FC236}">
                <a16:creationId xmlns:a16="http://schemas.microsoft.com/office/drawing/2014/main" id="{FA721FA5-8BFF-C2CC-16EE-CCB8423CE133}"/>
              </a:ext>
            </a:extLst>
          </p:cNvPr>
          <p:cNvPicPr>
            <a:picLocks noChangeAspect="1"/>
          </p:cNvPicPr>
          <p:nvPr/>
        </p:nvPicPr>
        <p:blipFill>
          <a:blip r:embed="rId2"/>
          <a:stretch>
            <a:fillRect/>
          </a:stretch>
        </p:blipFill>
        <p:spPr>
          <a:xfrm>
            <a:off x="1752600" y="3276600"/>
            <a:ext cx="8778768" cy="1981200"/>
          </a:xfrm>
          <a:prstGeom prst="rect">
            <a:avLst/>
          </a:prstGeom>
        </p:spPr>
      </p:pic>
    </p:spTree>
    <p:extLst>
      <p:ext uri="{BB962C8B-B14F-4D97-AF65-F5344CB8AC3E}">
        <p14:creationId xmlns:p14="http://schemas.microsoft.com/office/powerpoint/2010/main" val="3139950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p:txBody>
          <a:bodyPr/>
          <a:lstStyle/>
          <a:p>
            <a:r>
              <a:rPr lang="en-VN" dirty="0"/>
              <a:t>ỨNG DỤNG CỦA LÝ THUYẾT ĐỒ THỊ</a:t>
            </a:r>
          </a:p>
        </p:txBody>
      </p:sp>
      <p:sp>
        <p:nvSpPr>
          <p:cNvPr id="3" name="Content Placeholder 2">
            <a:extLst>
              <a:ext uri="{FF2B5EF4-FFF2-40B4-BE49-F238E27FC236}">
                <a16:creationId xmlns:a16="http://schemas.microsoft.com/office/drawing/2014/main" id="{AD78B50C-1DEB-A85D-9034-09F67908899A}"/>
              </a:ext>
            </a:extLst>
          </p:cNvPr>
          <p:cNvSpPr>
            <a:spLocks noGrp="1"/>
          </p:cNvSpPr>
          <p:nvPr>
            <p:ph idx="1"/>
          </p:nvPr>
        </p:nvSpPr>
        <p:spPr>
          <a:xfrm>
            <a:off x="76200" y="1445362"/>
            <a:ext cx="11887200" cy="4918686"/>
          </a:xfrm>
        </p:spPr>
        <p:txBody>
          <a:bodyPr>
            <a:noAutofit/>
          </a:bodyPr>
          <a:lstStyle/>
          <a:p>
            <a:r>
              <a:rPr lang="vi-VN" sz="2000" b="0" i="0">
                <a:solidFill>
                  <a:srgbClr val="1B1B1B"/>
                </a:solidFill>
                <a:effectLst/>
                <a:latin typeface="Open Sans" panose="020B0606030504020204" pitchFamily="34" charset="0"/>
              </a:rPr>
              <a:t>Toán rời rạc sẽ đề cập tới khái niệm đồ thị, những loại đồ thị khác nhau, các thuật toán trên đồ thị ( DFS, BFS, tìm đường đi ngắn nhất, thuật toán tham lam...), những bài toán có thể giải trên đồ thị ( hay mô hình hóa chúng bằng đồ thị để giải quyết), ứng dụng của đồ thị vào các bài toán thực tế ( như là sắp xếp lịch thi, ghép cặp, tìm đường đi ngắn nhất,...)</a:t>
            </a:r>
          </a:p>
        </p:txBody>
      </p:sp>
      <p:pic>
        <p:nvPicPr>
          <p:cNvPr id="5" name="Picture 4">
            <a:extLst>
              <a:ext uri="{FF2B5EF4-FFF2-40B4-BE49-F238E27FC236}">
                <a16:creationId xmlns:a16="http://schemas.microsoft.com/office/drawing/2014/main" id="{57F1FBBF-98AE-C3FB-E1F3-0D81296E80D3}"/>
              </a:ext>
            </a:extLst>
          </p:cNvPr>
          <p:cNvPicPr>
            <a:picLocks noChangeAspect="1"/>
          </p:cNvPicPr>
          <p:nvPr/>
        </p:nvPicPr>
        <p:blipFill>
          <a:blip r:embed="rId2"/>
          <a:stretch>
            <a:fillRect/>
          </a:stretch>
        </p:blipFill>
        <p:spPr>
          <a:xfrm>
            <a:off x="2134407" y="3256157"/>
            <a:ext cx="7772400" cy="3601843"/>
          </a:xfrm>
          <a:prstGeom prst="rect">
            <a:avLst/>
          </a:prstGeom>
        </p:spPr>
      </p:pic>
    </p:spTree>
    <p:extLst>
      <p:ext uri="{BB962C8B-B14F-4D97-AF65-F5344CB8AC3E}">
        <p14:creationId xmlns:p14="http://schemas.microsoft.com/office/powerpoint/2010/main" val="3854974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0151B-32B0-A867-8E40-CB259DCBDC05}"/>
              </a:ext>
            </a:extLst>
          </p:cNvPr>
          <p:cNvSpPr>
            <a:spLocks noGrp="1"/>
          </p:cNvSpPr>
          <p:nvPr>
            <p:ph type="ctrTitle"/>
          </p:nvPr>
        </p:nvSpPr>
        <p:spPr/>
        <p:txBody>
          <a:bodyPr/>
          <a:lstStyle/>
          <a:p>
            <a:r>
              <a:rPr lang="en-VN"/>
              <a:t>7. XÁC SUẤT THỐNG KÊ</a:t>
            </a:r>
          </a:p>
        </p:txBody>
      </p:sp>
      <p:sp>
        <p:nvSpPr>
          <p:cNvPr id="3" name="Subtitle 2">
            <a:extLst>
              <a:ext uri="{FF2B5EF4-FFF2-40B4-BE49-F238E27FC236}">
                <a16:creationId xmlns:a16="http://schemas.microsoft.com/office/drawing/2014/main" id="{B707B579-6AC0-AA1C-F9BE-8446F30F5457}"/>
              </a:ext>
            </a:extLst>
          </p:cNvPr>
          <p:cNvSpPr>
            <a:spLocks noGrp="1"/>
          </p:cNvSpPr>
          <p:nvPr>
            <p:ph type="subTitle" idx="1"/>
          </p:nvPr>
        </p:nvSpPr>
        <p:spPr/>
        <p:txBody>
          <a:bodyPr/>
          <a:lstStyle/>
          <a:p>
            <a:endParaRPr lang="en-VN"/>
          </a:p>
        </p:txBody>
      </p:sp>
    </p:spTree>
    <p:extLst>
      <p:ext uri="{BB962C8B-B14F-4D97-AF65-F5344CB8AC3E}">
        <p14:creationId xmlns:p14="http://schemas.microsoft.com/office/powerpoint/2010/main" val="1122177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p:txBody>
          <a:bodyPr/>
          <a:lstStyle/>
          <a:p>
            <a:r>
              <a:rPr lang="en-VN" dirty="0"/>
              <a:t>ỨNG DỤNG CỦA XÁC SUẤT THỐNG KÊ</a:t>
            </a:r>
          </a:p>
        </p:txBody>
      </p:sp>
      <p:sp>
        <p:nvSpPr>
          <p:cNvPr id="3" name="Content Placeholder 2">
            <a:extLst>
              <a:ext uri="{FF2B5EF4-FFF2-40B4-BE49-F238E27FC236}">
                <a16:creationId xmlns:a16="http://schemas.microsoft.com/office/drawing/2014/main" id="{AD78B50C-1DEB-A85D-9034-09F67908899A}"/>
              </a:ext>
            </a:extLst>
          </p:cNvPr>
          <p:cNvSpPr>
            <a:spLocks noGrp="1"/>
          </p:cNvSpPr>
          <p:nvPr>
            <p:ph idx="1"/>
          </p:nvPr>
        </p:nvSpPr>
        <p:spPr>
          <a:xfrm>
            <a:off x="381000" y="1417637"/>
            <a:ext cx="11277600" cy="4918686"/>
          </a:xfrm>
        </p:spPr>
        <p:txBody>
          <a:bodyPr>
            <a:noAutofit/>
          </a:bodyPr>
          <a:lstStyle/>
          <a:p>
            <a:pPr marL="0" indent="0" algn="just">
              <a:buNone/>
            </a:pPr>
            <a:r>
              <a:rPr lang="en-US" sz="2300">
                <a:solidFill>
                  <a:srgbClr val="232C33"/>
                </a:solidFill>
                <a:latin typeface="Arial" panose="020B0604020202020204" pitchFamily="34" charset="0"/>
                <a:cs typeface="Arial" panose="020B0604020202020204" pitchFamily="34" charset="0"/>
              </a:rPr>
              <a:t>Cải thiện trải nghiệm người dùng:</a:t>
            </a:r>
          </a:p>
          <a:p>
            <a:pPr algn="just">
              <a:buFont typeface="Arial" panose="020B0604020202020204" pitchFamily="34" charset="0"/>
              <a:buChar char="•"/>
            </a:pPr>
            <a:r>
              <a:rPr lang="en-US" sz="2300">
                <a:solidFill>
                  <a:srgbClr val="232C33"/>
                </a:solidFill>
                <a:latin typeface="Arial" panose="020B0604020202020204" pitchFamily="34" charset="0"/>
                <a:cs typeface="Arial" panose="020B0604020202020204" pitchFamily="34" charset="0"/>
              </a:rPr>
              <a:t>Tính đổi mới (Innovation): Sử dụng xác suất để tạo ra các trải nghiệm chơi độc đáo và sáng tạo. Nó cũng đồng thời làm cho game có chiều sâu và phức tạp hơn, mang đến trải nghiệm tươi mới và thách thức cho người chơi.</a:t>
            </a:r>
          </a:p>
          <a:p>
            <a:pPr algn="just">
              <a:buFont typeface="Arial" panose="020B0604020202020204" pitchFamily="34" charset="0"/>
              <a:buChar char="•"/>
            </a:pPr>
            <a:r>
              <a:rPr lang="en-US" sz="2300">
                <a:solidFill>
                  <a:srgbClr val="232C33"/>
                </a:solidFill>
                <a:latin typeface="Arial" panose="020B0604020202020204" pitchFamily="34" charset="0"/>
                <a:cs typeface="Arial" panose="020B0604020202020204" pitchFamily="34" charset="0"/>
              </a:rPr>
              <a:t>Khả năng chơi lại (Replayabilities): Trong quá trình chơi, người chơi sẽ gặp các tổ hợp mới, giữ cho game cuốn hút trong một quá trình dài từ đó tăng khả năng giữ chân người chơi (player retention) và truyền miệng đến người chơi mới (word-of-mouth recommendations).</a:t>
            </a:r>
          </a:p>
          <a:p>
            <a:pPr algn="just">
              <a:buFont typeface="Arial" panose="020B0604020202020204" pitchFamily="34" charset="0"/>
              <a:buChar char="•"/>
            </a:pPr>
            <a:r>
              <a:rPr lang="en-US" sz="2300">
                <a:solidFill>
                  <a:srgbClr val="232C33"/>
                </a:solidFill>
                <a:latin typeface="Arial" panose="020B0604020202020204" pitchFamily="34" charset="0"/>
                <a:cs typeface="Arial" panose="020B0604020202020204" pitchFamily="34" charset="0"/>
              </a:rPr>
              <a:t>Chiều sâu chiến thuật (Strategic Depth): Các cơ chế xác suất thường yêu cầu người chơi tư duy chiến lược và đưa ra các quyết định có tính toán. Họ cần phân tích sự khác biệt, đánh giá rủi rõ và tính toán các phần thưởng tiềm năng. Điều này cũng sẽ đem đến sự mới mẻ và thoả mãn khi họ cảm thấy các quyết định có ảnh hưởng trực tiếp đến game</a:t>
            </a:r>
          </a:p>
        </p:txBody>
      </p:sp>
    </p:spTree>
    <p:extLst>
      <p:ext uri="{BB962C8B-B14F-4D97-AF65-F5344CB8AC3E}">
        <p14:creationId xmlns:p14="http://schemas.microsoft.com/office/powerpoint/2010/main" val="2855325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0151B-32B0-A867-8E40-CB259DCBDC05}"/>
              </a:ext>
            </a:extLst>
          </p:cNvPr>
          <p:cNvSpPr>
            <a:spLocks noGrp="1"/>
          </p:cNvSpPr>
          <p:nvPr>
            <p:ph type="ctrTitle"/>
          </p:nvPr>
        </p:nvSpPr>
        <p:spPr/>
        <p:txBody>
          <a:bodyPr/>
          <a:lstStyle/>
          <a:p>
            <a:r>
              <a:rPr lang="en-VN"/>
              <a:t>8. LƯỢNG GIÁC</a:t>
            </a:r>
          </a:p>
        </p:txBody>
      </p:sp>
      <p:sp>
        <p:nvSpPr>
          <p:cNvPr id="3" name="Subtitle 2">
            <a:extLst>
              <a:ext uri="{FF2B5EF4-FFF2-40B4-BE49-F238E27FC236}">
                <a16:creationId xmlns:a16="http://schemas.microsoft.com/office/drawing/2014/main" id="{B707B579-6AC0-AA1C-F9BE-8446F30F5457}"/>
              </a:ext>
            </a:extLst>
          </p:cNvPr>
          <p:cNvSpPr>
            <a:spLocks noGrp="1"/>
          </p:cNvSpPr>
          <p:nvPr>
            <p:ph type="subTitle" idx="1"/>
          </p:nvPr>
        </p:nvSpPr>
        <p:spPr/>
        <p:txBody>
          <a:bodyPr/>
          <a:lstStyle/>
          <a:p>
            <a:endParaRPr lang="en-VN"/>
          </a:p>
        </p:txBody>
      </p:sp>
    </p:spTree>
    <p:extLst>
      <p:ext uri="{BB962C8B-B14F-4D97-AF65-F5344CB8AC3E}">
        <p14:creationId xmlns:p14="http://schemas.microsoft.com/office/powerpoint/2010/main" val="431637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p:txBody>
          <a:bodyPr/>
          <a:lstStyle/>
          <a:p>
            <a:r>
              <a:rPr lang="en-VN" dirty="0"/>
              <a:t>XÁC ĐỊNH VỊ TRÍ CỦA ĐỐI TƯỢNG</a:t>
            </a:r>
          </a:p>
        </p:txBody>
      </p:sp>
      <p:sp>
        <p:nvSpPr>
          <p:cNvPr id="3" name="Content Placeholder 2">
            <a:extLst>
              <a:ext uri="{FF2B5EF4-FFF2-40B4-BE49-F238E27FC236}">
                <a16:creationId xmlns:a16="http://schemas.microsoft.com/office/drawing/2014/main" id="{AD78B50C-1DEB-A85D-9034-09F67908899A}"/>
              </a:ext>
            </a:extLst>
          </p:cNvPr>
          <p:cNvSpPr>
            <a:spLocks noGrp="1"/>
          </p:cNvSpPr>
          <p:nvPr>
            <p:ph idx="1"/>
          </p:nvPr>
        </p:nvSpPr>
        <p:spPr>
          <a:xfrm>
            <a:off x="381000" y="1417637"/>
            <a:ext cx="11353800" cy="715963"/>
          </a:xfrm>
        </p:spPr>
        <p:txBody>
          <a:bodyPr>
            <a:noAutofit/>
          </a:bodyPr>
          <a:lstStyle/>
          <a:p>
            <a:pPr algn="l"/>
            <a:r>
              <a:rPr lang="en-US" sz="1400">
                <a:solidFill>
                  <a:srgbClr val="666666"/>
                </a:solidFill>
                <a:latin typeface="Barlow" pitchFamily="2" charset="77"/>
              </a:rPr>
              <a:t>Xác định vị trí tiếp theo của nhân vật dựa trên góc và vận tốc di chuyển:</a:t>
            </a:r>
          </a:p>
          <a:p>
            <a:pPr lvl="1"/>
            <a:endParaRPr lang="en-US" sz="1000" b="0" i="0">
              <a:solidFill>
                <a:srgbClr val="666666"/>
              </a:solidFill>
              <a:effectLst/>
              <a:latin typeface="Barlow" pitchFamily="2" charset="77"/>
            </a:endParaRPr>
          </a:p>
        </p:txBody>
      </p:sp>
      <p:pic>
        <p:nvPicPr>
          <p:cNvPr id="4" name="Picture 3">
            <a:extLst>
              <a:ext uri="{FF2B5EF4-FFF2-40B4-BE49-F238E27FC236}">
                <a16:creationId xmlns:a16="http://schemas.microsoft.com/office/drawing/2014/main" id="{44D3FFFA-78EB-10F4-AC71-C680CA7F1CD7}"/>
              </a:ext>
            </a:extLst>
          </p:cNvPr>
          <p:cNvPicPr>
            <a:picLocks noChangeAspect="1"/>
          </p:cNvPicPr>
          <p:nvPr/>
        </p:nvPicPr>
        <p:blipFill>
          <a:blip r:embed="rId2"/>
          <a:stretch>
            <a:fillRect/>
          </a:stretch>
        </p:blipFill>
        <p:spPr>
          <a:xfrm>
            <a:off x="1981200" y="1981200"/>
            <a:ext cx="8587272" cy="4191000"/>
          </a:xfrm>
          <a:prstGeom prst="rect">
            <a:avLst/>
          </a:prstGeom>
        </p:spPr>
      </p:pic>
    </p:spTree>
    <p:extLst>
      <p:ext uri="{BB962C8B-B14F-4D97-AF65-F5344CB8AC3E}">
        <p14:creationId xmlns:p14="http://schemas.microsoft.com/office/powerpoint/2010/main" val="195699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p:txBody>
          <a:bodyPr/>
          <a:lstStyle/>
          <a:p>
            <a:r>
              <a:rPr lang="en-VN" dirty="0"/>
              <a:t>BIỂU DIỄN DAO ĐỘNG</a:t>
            </a:r>
          </a:p>
        </p:txBody>
      </p:sp>
      <p:sp>
        <p:nvSpPr>
          <p:cNvPr id="3" name="Content Placeholder 2">
            <a:extLst>
              <a:ext uri="{FF2B5EF4-FFF2-40B4-BE49-F238E27FC236}">
                <a16:creationId xmlns:a16="http://schemas.microsoft.com/office/drawing/2014/main" id="{AD78B50C-1DEB-A85D-9034-09F67908899A}"/>
              </a:ext>
            </a:extLst>
          </p:cNvPr>
          <p:cNvSpPr>
            <a:spLocks noGrp="1"/>
          </p:cNvSpPr>
          <p:nvPr>
            <p:ph idx="1"/>
          </p:nvPr>
        </p:nvSpPr>
        <p:spPr>
          <a:xfrm>
            <a:off x="381000" y="1417637"/>
            <a:ext cx="11353800" cy="715963"/>
          </a:xfrm>
        </p:spPr>
        <p:txBody>
          <a:bodyPr>
            <a:noAutofit/>
          </a:bodyPr>
          <a:lstStyle/>
          <a:p>
            <a:pPr algn="l"/>
            <a:r>
              <a:rPr lang="en-US" sz="1400">
                <a:solidFill>
                  <a:srgbClr val="666666"/>
                </a:solidFill>
                <a:latin typeface="Barlow" pitchFamily="2" charset="77"/>
              </a:rPr>
              <a:t>Dùng hình sin để biểu diễn các dòng chảy, các bề mặt chất lỏng (Fluid) </a:t>
            </a:r>
          </a:p>
          <a:p>
            <a:pPr lvl="1"/>
            <a:endParaRPr lang="en-US" sz="1000" b="0" i="0">
              <a:solidFill>
                <a:srgbClr val="666666"/>
              </a:solidFill>
              <a:effectLst/>
              <a:latin typeface="Barlow" pitchFamily="2" charset="77"/>
            </a:endParaRPr>
          </a:p>
        </p:txBody>
      </p:sp>
      <p:pic>
        <p:nvPicPr>
          <p:cNvPr id="4100" name="Picture 4">
            <a:extLst>
              <a:ext uri="{FF2B5EF4-FFF2-40B4-BE49-F238E27FC236}">
                <a16:creationId xmlns:a16="http://schemas.microsoft.com/office/drawing/2014/main" id="{C9E9F395-024E-9972-E39E-72BBFF7A2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21346"/>
            <a:ext cx="8656373" cy="246841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837E9339-3D40-BF7D-0FFF-B0818BA54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294" y="2221346"/>
            <a:ext cx="2477306" cy="247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991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a:xfrm>
            <a:off x="1905000" y="477644"/>
            <a:ext cx="8610599" cy="939993"/>
          </a:xfrm>
        </p:spPr>
        <p:txBody>
          <a:bodyPr/>
          <a:lstStyle/>
          <a:p>
            <a:r>
              <a:rPr lang="en-VN" dirty="0"/>
              <a:t>HIỂN THỊ HÌNH ẢNH 3D TRÊN MÀN HÌNH 2D</a:t>
            </a:r>
          </a:p>
        </p:txBody>
      </p:sp>
      <p:sp>
        <p:nvSpPr>
          <p:cNvPr id="3" name="Content Placeholder 2">
            <a:extLst>
              <a:ext uri="{FF2B5EF4-FFF2-40B4-BE49-F238E27FC236}">
                <a16:creationId xmlns:a16="http://schemas.microsoft.com/office/drawing/2014/main" id="{AD78B50C-1DEB-A85D-9034-09F67908899A}"/>
              </a:ext>
            </a:extLst>
          </p:cNvPr>
          <p:cNvSpPr>
            <a:spLocks noGrp="1"/>
          </p:cNvSpPr>
          <p:nvPr>
            <p:ph idx="1"/>
          </p:nvPr>
        </p:nvSpPr>
        <p:spPr>
          <a:xfrm>
            <a:off x="381000" y="1417637"/>
            <a:ext cx="11353800" cy="715963"/>
          </a:xfrm>
        </p:spPr>
        <p:txBody>
          <a:bodyPr>
            <a:noAutofit/>
          </a:bodyPr>
          <a:lstStyle/>
          <a:p>
            <a:pPr algn="l"/>
            <a:r>
              <a:rPr lang="en-US" sz="1600">
                <a:solidFill>
                  <a:srgbClr val="666666"/>
                </a:solidFill>
                <a:latin typeface="Barlow" pitchFamily="2" charset="77"/>
              </a:rPr>
              <a:t>Dựa vào khoảng cách từ camera đến các đối tượng 3D  để vẽ lại hình ảnh 3D trên màn hình</a:t>
            </a:r>
          </a:p>
          <a:p>
            <a:pPr lvl="1"/>
            <a:endParaRPr lang="en-US" sz="1000" b="0" i="0">
              <a:solidFill>
                <a:srgbClr val="666666"/>
              </a:solidFill>
              <a:effectLst/>
              <a:latin typeface="Barlow" pitchFamily="2" charset="77"/>
            </a:endParaRPr>
          </a:p>
        </p:txBody>
      </p:sp>
      <p:pic>
        <p:nvPicPr>
          <p:cNvPr id="5124" name="Picture 4">
            <a:extLst>
              <a:ext uri="{FF2B5EF4-FFF2-40B4-BE49-F238E27FC236}">
                <a16:creationId xmlns:a16="http://schemas.microsoft.com/office/drawing/2014/main" id="{BAB5483C-E26B-AFCE-9369-3C9FE0373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752599"/>
            <a:ext cx="7696200" cy="4778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404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0151B-32B0-A867-8E40-CB259DCBDC05}"/>
              </a:ext>
            </a:extLst>
          </p:cNvPr>
          <p:cNvSpPr>
            <a:spLocks noGrp="1"/>
          </p:cNvSpPr>
          <p:nvPr>
            <p:ph type="ctrTitle"/>
          </p:nvPr>
        </p:nvSpPr>
        <p:spPr/>
        <p:txBody>
          <a:bodyPr/>
          <a:lstStyle/>
          <a:p>
            <a:r>
              <a:rPr lang="en-VN" dirty="0"/>
              <a:t>1. VAI TRÒ CỦA TOÁN TRONG GAME</a:t>
            </a:r>
          </a:p>
        </p:txBody>
      </p:sp>
      <p:sp>
        <p:nvSpPr>
          <p:cNvPr id="3" name="Subtitle 2">
            <a:extLst>
              <a:ext uri="{FF2B5EF4-FFF2-40B4-BE49-F238E27FC236}">
                <a16:creationId xmlns:a16="http://schemas.microsoft.com/office/drawing/2014/main" id="{B707B579-6AC0-AA1C-F9BE-8446F30F5457}"/>
              </a:ext>
            </a:extLst>
          </p:cNvPr>
          <p:cNvSpPr>
            <a:spLocks noGrp="1"/>
          </p:cNvSpPr>
          <p:nvPr>
            <p:ph type="subTitle" idx="1"/>
          </p:nvPr>
        </p:nvSpPr>
        <p:spPr/>
        <p:txBody>
          <a:bodyPr/>
          <a:lstStyle/>
          <a:p>
            <a:endParaRPr lang="en-VN"/>
          </a:p>
        </p:txBody>
      </p:sp>
    </p:spTree>
    <p:extLst>
      <p:ext uri="{BB962C8B-B14F-4D97-AF65-F5344CB8AC3E}">
        <p14:creationId xmlns:p14="http://schemas.microsoft.com/office/powerpoint/2010/main" val="1073728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p:txBody>
          <a:bodyPr/>
          <a:lstStyle/>
          <a:p>
            <a:r>
              <a:rPr lang="en-VN" dirty="0"/>
              <a:t>TOÁN LÀ NỀN TẢNG CỦA TKPT GAME</a:t>
            </a:r>
          </a:p>
        </p:txBody>
      </p:sp>
      <p:sp>
        <p:nvSpPr>
          <p:cNvPr id="3" name="Content Placeholder 2">
            <a:extLst>
              <a:ext uri="{FF2B5EF4-FFF2-40B4-BE49-F238E27FC236}">
                <a16:creationId xmlns:a16="http://schemas.microsoft.com/office/drawing/2014/main" id="{AD78B50C-1DEB-A85D-9034-09F67908899A}"/>
              </a:ext>
            </a:extLst>
          </p:cNvPr>
          <p:cNvSpPr>
            <a:spLocks noGrp="1"/>
          </p:cNvSpPr>
          <p:nvPr>
            <p:ph idx="1"/>
          </p:nvPr>
        </p:nvSpPr>
        <p:spPr>
          <a:xfrm>
            <a:off x="381000" y="1417637"/>
            <a:ext cx="11201400" cy="4918686"/>
          </a:xfrm>
        </p:spPr>
        <p:txBody>
          <a:bodyPr>
            <a:normAutofit fontScale="85000" lnSpcReduction="20000"/>
          </a:bodyPr>
          <a:lstStyle/>
          <a:p>
            <a:pPr marL="0" indent="0" algn="l">
              <a:buNone/>
            </a:pPr>
            <a:r>
              <a:rPr lang="en-US">
                <a:solidFill>
                  <a:srgbClr val="222222"/>
                </a:solidFill>
                <a:latin typeface="‘Lucida Sans Unicode’"/>
              </a:rPr>
              <a:t>Về khoa học:</a:t>
            </a:r>
          </a:p>
          <a:p>
            <a:pPr algn="l"/>
            <a:r>
              <a:rPr lang="en-US">
                <a:solidFill>
                  <a:srgbClr val="222222"/>
                </a:solidFill>
                <a:latin typeface="‘Lucida Sans Unicode’"/>
              </a:rPr>
              <a:t>TOÁN là nền tảng của các khoa học trong thế giới thực </a:t>
            </a:r>
            <a:r>
              <a:rPr lang="en-US">
                <a:solidFill>
                  <a:srgbClr val="222222"/>
                </a:solidFill>
                <a:latin typeface="‘Lucida Sans Unicode’"/>
                <a:sym typeface="Wingdings" pitchFamily="2" charset="2"/>
              </a:rPr>
              <a:t> điều này cũng đúng với các thế giới ảo</a:t>
            </a:r>
            <a:endParaRPr lang="en-US">
              <a:solidFill>
                <a:srgbClr val="222222"/>
              </a:solidFill>
              <a:latin typeface="‘Lucida Sans Unicode’"/>
            </a:endParaRPr>
          </a:p>
          <a:p>
            <a:pPr marL="0" indent="0" algn="l">
              <a:buNone/>
            </a:pPr>
            <a:r>
              <a:rPr lang="en-US">
                <a:solidFill>
                  <a:srgbClr val="222222"/>
                </a:solidFill>
                <a:latin typeface="‘Lucida Sans Unicode’"/>
              </a:rPr>
              <a:t>Về thực tiễn:</a:t>
            </a:r>
          </a:p>
          <a:p>
            <a:pPr algn="l"/>
            <a:r>
              <a:rPr lang="en-US">
                <a:solidFill>
                  <a:srgbClr val="222222"/>
                </a:solidFill>
                <a:latin typeface="‘Lucida Sans Unicode’"/>
              </a:rPr>
              <a:t>Không có TOÁN, không có LUẬT CHƠI (RULE) </a:t>
            </a:r>
            <a:r>
              <a:rPr lang="en-US">
                <a:solidFill>
                  <a:srgbClr val="222222"/>
                </a:solidFill>
                <a:latin typeface="‘Lucida Sans Unicode’"/>
                <a:sym typeface="Wingdings" pitchFamily="2" charset="2"/>
              </a:rPr>
              <a:t> Không có LUẬT CHƠI thì không có GAME</a:t>
            </a:r>
          </a:p>
          <a:p>
            <a:pPr marL="0" indent="0" algn="l">
              <a:buNone/>
            </a:pPr>
            <a:r>
              <a:rPr lang="en-US">
                <a:solidFill>
                  <a:srgbClr val="222222"/>
                </a:solidFill>
                <a:latin typeface="‘Lucida Sans Unicode’"/>
              </a:rPr>
              <a:t>Ví dụ:</a:t>
            </a:r>
          </a:p>
          <a:p>
            <a:pPr algn="l"/>
            <a:r>
              <a:rPr lang="en-US" b="0" i="0">
                <a:solidFill>
                  <a:srgbClr val="222222"/>
                </a:solidFill>
                <a:effectLst/>
                <a:latin typeface="‘Lucida Sans Unicode’"/>
              </a:rPr>
              <a:t>Mario không hạ xuống đất sau khi nhảy</a:t>
            </a:r>
          </a:p>
          <a:p>
            <a:pPr algn="l"/>
            <a:r>
              <a:rPr lang="en-US" b="0" i="0">
                <a:solidFill>
                  <a:srgbClr val="222222"/>
                </a:solidFill>
                <a:effectLst/>
                <a:latin typeface="‘Lucida Sans Unicode’"/>
              </a:rPr>
              <a:t>Đạn trong Call of Duty bay theo quỹ đạo ngẫu nhiên</a:t>
            </a:r>
          </a:p>
          <a:p>
            <a:pPr algn="l"/>
            <a:r>
              <a:rPr lang="en-US">
                <a:solidFill>
                  <a:srgbClr val="222222"/>
                </a:solidFill>
                <a:latin typeface="‘Lucida Sans Unicode’"/>
              </a:rPr>
              <a:t>Angry Birds di chuyển không nhất quán</a:t>
            </a:r>
          </a:p>
          <a:p>
            <a:pPr algn="l"/>
            <a:endParaRPr lang="en-US">
              <a:solidFill>
                <a:srgbClr val="222222"/>
              </a:solidFill>
              <a:latin typeface="‘Lucida Sans Unicode’"/>
            </a:endParaRPr>
          </a:p>
          <a:p>
            <a:pPr marL="0" indent="0" algn="l">
              <a:buNone/>
            </a:pPr>
            <a:r>
              <a:rPr lang="en-US" b="0" i="0">
                <a:solidFill>
                  <a:srgbClr val="222222"/>
                </a:solidFill>
                <a:effectLst/>
                <a:latin typeface="‘Lucida Sans Unicode’"/>
                <a:sym typeface="Wingdings" pitchFamily="2" charset="2"/>
              </a:rPr>
              <a:t> </a:t>
            </a:r>
            <a:r>
              <a:rPr lang="en-US" b="0" i="0">
                <a:solidFill>
                  <a:srgbClr val="222222"/>
                </a:solidFill>
                <a:effectLst/>
                <a:latin typeface="‘Lucida Sans Unicode’"/>
              </a:rPr>
              <a:t>Kiến thức toán ở mọi cấp đều cần thiết với người làm game</a:t>
            </a:r>
          </a:p>
        </p:txBody>
      </p:sp>
    </p:spTree>
    <p:extLst>
      <p:ext uri="{BB962C8B-B14F-4D97-AF65-F5344CB8AC3E}">
        <p14:creationId xmlns:p14="http://schemas.microsoft.com/office/powerpoint/2010/main" val="530774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p:txBody>
          <a:bodyPr/>
          <a:lstStyle/>
          <a:p>
            <a:r>
              <a:rPr lang="en-VN" dirty="0"/>
              <a:t>MỘT SỐ NHÁNH TOÁN HỌC QUAN TRỌNG</a:t>
            </a:r>
          </a:p>
        </p:txBody>
      </p:sp>
      <p:sp>
        <p:nvSpPr>
          <p:cNvPr id="3" name="Content Placeholder 2">
            <a:extLst>
              <a:ext uri="{FF2B5EF4-FFF2-40B4-BE49-F238E27FC236}">
                <a16:creationId xmlns:a16="http://schemas.microsoft.com/office/drawing/2014/main" id="{AD78B50C-1DEB-A85D-9034-09F67908899A}"/>
              </a:ext>
            </a:extLst>
          </p:cNvPr>
          <p:cNvSpPr>
            <a:spLocks noGrp="1"/>
          </p:cNvSpPr>
          <p:nvPr>
            <p:ph idx="1"/>
          </p:nvPr>
        </p:nvSpPr>
        <p:spPr>
          <a:xfrm>
            <a:off x="381000" y="1417637"/>
            <a:ext cx="11506200" cy="4918686"/>
          </a:xfrm>
        </p:spPr>
        <p:txBody>
          <a:bodyPr>
            <a:normAutofit/>
          </a:bodyPr>
          <a:lstStyle/>
          <a:p>
            <a:pPr marL="0" indent="0" algn="l">
              <a:buNone/>
            </a:pPr>
            <a:r>
              <a:rPr lang="en-US" b="0" i="0">
                <a:solidFill>
                  <a:srgbClr val="333333"/>
                </a:solidFill>
                <a:effectLst/>
                <a:latin typeface="Arial" panose="020B0604020202020204" pitchFamily="34" charset="0"/>
                <a:cs typeface="Arial" panose="020B0604020202020204" pitchFamily="34" charset="0"/>
              </a:rPr>
              <a:t>Một số nhánh toán học quan trọng có nhiều ứng dụng</a:t>
            </a:r>
          </a:p>
          <a:p>
            <a:pPr algn="l">
              <a:buFont typeface="Arial" panose="020B0604020202020204" pitchFamily="34" charset="0"/>
              <a:buChar char="•"/>
            </a:pPr>
            <a:r>
              <a:rPr lang="en-US" b="0" i="0">
                <a:solidFill>
                  <a:srgbClr val="333333"/>
                </a:solidFill>
                <a:effectLst/>
                <a:latin typeface="Arial" panose="020B0604020202020204" pitchFamily="34" charset="0"/>
                <a:cs typeface="Arial" panose="020B0604020202020204" pitchFamily="34" charset="0"/>
              </a:rPr>
              <a:t>Đại số tuyến tính (Linear Algebra)</a:t>
            </a:r>
          </a:p>
          <a:p>
            <a:pPr>
              <a:buFont typeface="Arial" panose="020B0604020202020204" pitchFamily="34" charset="0"/>
              <a:buChar char="•"/>
            </a:pPr>
            <a:r>
              <a:rPr lang="en-US" b="0" i="0">
                <a:solidFill>
                  <a:srgbClr val="333333"/>
                </a:solidFill>
                <a:effectLst/>
                <a:latin typeface="Arial" panose="020B0604020202020204" pitchFamily="34" charset="0"/>
                <a:cs typeface="Arial" panose="020B0604020202020204" pitchFamily="34" charset="0"/>
              </a:rPr>
              <a:t>Hình học (Geometry)</a:t>
            </a:r>
          </a:p>
          <a:p>
            <a:pPr algn="l">
              <a:buFont typeface="Arial" panose="020B0604020202020204" pitchFamily="34" charset="0"/>
              <a:buChar char="•"/>
            </a:pPr>
            <a:r>
              <a:rPr lang="en-US" b="0" i="0">
                <a:solidFill>
                  <a:srgbClr val="333333"/>
                </a:solidFill>
                <a:effectLst/>
                <a:latin typeface="Arial" panose="020B0604020202020204" pitchFamily="34" charset="0"/>
                <a:cs typeface="Arial" panose="020B0604020202020204" pitchFamily="34" charset="0"/>
              </a:rPr>
              <a:t>Toán rời rạc (Discrete Mathematics)</a:t>
            </a:r>
          </a:p>
          <a:p>
            <a:pPr algn="l">
              <a:buFont typeface="Arial" panose="020B0604020202020204" pitchFamily="34" charset="0"/>
              <a:buChar char="•"/>
            </a:pPr>
            <a:r>
              <a:rPr lang="en-US">
                <a:solidFill>
                  <a:srgbClr val="333333"/>
                </a:solidFill>
                <a:latin typeface="Arial" panose="020B0604020202020204" pitchFamily="34" charset="0"/>
                <a:cs typeface="Arial" panose="020B0604020202020204" pitchFamily="34" charset="0"/>
              </a:rPr>
              <a:t>Xác suất thống kê (Probabilities and Statistics)</a:t>
            </a:r>
          </a:p>
          <a:p>
            <a:pPr>
              <a:buFont typeface="Arial" panose="020B0604020202020204" pitchFamily="34" charset="0"/>
              <a:buChar char="•"/>
            </a:pPr>
            <a:r>
              <a:rPr lang="en-US" b="0" i="0">
                <a:solidFill>
                  <a:srgbClr val="333333"/>
                </a:solidFill>
                <a:effectLst/>
                <a:latin typeface="Arial" panose="020B0604020202020204" pitchFamily="34" charset="0"/>
                <a:cs typeface="Arial" panose="020B0604020202020204" pitchFamily="34" charset="0"/>
              </a:rPr>
              <a:t>Giải tích (Calculus)</a:t>
            </a:r>
          </a:p>
        </p:txBody>
      </p:sp>
    </p:spTree>
    <p:extLst>
      <p:ext uri="{BB962C8B-B14F-4D97-AF65-F5344CB8AC3E}">
        <p14:creationId xmlns:p14="http://schemas.microsoft.com/office/powerpoint/2010/main" val="3443083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p:txBody>
          <a:bodyPr/>
          <a:lstStyle/>
          <a:p>
            <a:r>
              <a:rPr lang="en-VN" dirty="0"/>
              <a:t>MÔ PHỎNG MÔI TRƯỜNG VẬT LÝ</a:t>
            </a:r>
          </a:p>
        </p:txBody>
      </p:sp>
      <p:sp>
        <p:nvSpPr>
          <p:cNvPr id="3" name="Content Placeholder 2">
            <a:extLst>
              <a:ext uri="{FF2B5EF4-FFF2-40B4-BE49-F238E27FC236}">
                <a16:creationId xmlns:a16="http://schemas.microsoft.com/office/drawing/2014/main" id="{AD78B50C-1DEB-A85D-9034-09F67908899A}"/>
              </a:ext>
            </a:extLst>
          </p:cNvPr>
          <p:cNvSpPr>
            <a:spLocks noGrp="1"/>
          </p:cNvSpPr>
          <p:nvPr>
            <p:ph idx="1"/>
          </p:nvPr>
        </p:nvSpPr>
        <p:spPr>
          <a:xfrm>
            <a:off x="381000" y="1417637"/>
            <a:ext cx="11353800" cy="4918686"/>
          </a:xfrm>
        </p:spPr>
        <p:txBody>
          <a:bodyPr>
            <a:normAutofit fontScale="92500" lnSpcReduction="10000"/>
          </a:bodyPr>
          <a:lstStyle/>
          <a:p>
            <a:pPr marL="0" indent="0" algn="l">
              <a:buNone/>
            </a:pPr>
            <a:r>
              <a:rPr lang="en-US" b="0" i="0">
                <a:solidFill>
                  <a:srgbClr val="232C33"/>
                </a:solidFill>
                <a:effectLst/>
                <a:latin typeface="Times New Roman" panose="02020603050405020304" pitchFamily="18" charset="0"/>
                <a:cs typeface="Times New Roman" panose="02020603050405020304" pitchFamily="18" charset="0"/>
              </a:rPr>
              <a:t>Các mô phỏng rất cần thiết để tạo ra môi trường như thế giới thực như chuyển động của các đối tượng, tính toán va chạm, mô hình hoá các dòng chảy (fluid dynamics),...</a:t>
            </a:r>
          </a:p>
          <a:p>
            <a:pPr marL="0" indent="0" algn="l">
              <a:buNone/>
            </a:pPr>
            <a:r>
              <a:rPr lang="en-US" b="0" i="0">
                <a:solidFill>
                  <a:srgbClr val="232C33"/>
                </a:solidFill>
                <a:effectLst/>
                <a:latin typeface="Times New Roman" panose="02020603050405020304" pitchFamily="18" charset="0"/>
                <a:cs typeface="Times New Roman" panose="02020603050405020304" pitchFamily="18" charset="0"/>
              </a:rPr>
              <a:t>Các kiến thức như: </a:t>
            </a:r>
          </a:p>
          <a:p>
            <a:pPr marL="0" indent="0" algn="l">
              <a:buNone/>
            </a:pPr>
            <a:r>
              <a:rPr lang="en-US">
                <a:solidFill>
                  <a:srgbClr val="232C33"/>
                </a:solidFill>
                <a:latin typeface="Times New Roman" panose="02020603050405020304" pitchFamily="18" charset="0"/>
                <a:cs typeface="Times New Roman" panose="02020603050405020304" pitchFamily="18" charset="0"/>
              </a:rPr>
              <a:t>- </a:t>
            </a:r>
            <a:r>
              <a:rPr lang="en-US" b="0" i="0">
                <a:solidFill>
                  <a:srgbClr val="232C33"/>
                </a:solidFill>
                <a:effectLst/>
                <a:latin typeface="Times New Roman" panose="02020603050405020304" pitchFamily="18" charset="0"/>
                <a:cs typeface="Times New Roman" panose="02020603050405020304" pitchFamily="18" charset="0"/>
              </a:rPr>
              <a:t>Động học (kinematics), </a:t>
            </a:r>
          </a:p>
          <a:p>
            <a:pPr marL="0" indent="0" algn="l">
              <a:buNone/>
            </a:pPr>
            <a:r>
              <a:rPr lang="en-US">
                <a:solidFill>
                  <a:srgbClr val="232C33"/>
                </a:solidFill>
                <a:latin typeface="Times New Roman" panose="02020603050405020304" pitchFamily="18" charset="0"/>
                <a:cs typeface="Times New Roman" panose="02020603050405020304" pitchFamily="18" charset="0"/>
              </a:rPr>
              <a:t>- Nguyên lý Newton (</a:t>
            </a:r>
            <a:r>
              <a:rPr lang="en-US" b="0" i="0">
                <a:solidFill>
                  <a:srgbClr val="232C33"/>
                </a:solidFill>
                <a:effectLst/>
                <a:latin typeface="Times New Roman" panose="02020603050405020304" pitchFamily="18" charset="0"/>
                <a:cs typeface="Times New Roman" panose="02020603050405020304" pitchFamily="18" charset="0"/>
              </a:rPr>
              <a:t>Newtonian mechanics)</a:t>
            </a:r>
          </a:p>
          <a:p>
            <a:pPr marL="0" indent="0" algn="l">
              <a:buNone/>
            </a:pPr>
            <a:r>
              <a:rPr lang="en-US" b="0" i="0">
                <a:solidFill>
                  <a:srgbClr val="232C33"/>
                </a:solidFill>
                <a:effectLst/>
                <a:latin typeface="Times New Roman" panose="02020603050405020304" pitchFamily="18" charset="0"/>
                <a:cs typeface="Times New Roman" panose="02020603050405020304" pitchFamily="18" charset="0"/>
              </a:rPr>
              <a:t>được sử dụng để mô hình hoá các hành vi của đối tượng trong thế giới game, cho phép tạo ra các tương tác như trong đời sóng thực giữa các nhân vật (character), phương tiện (vehicles) và môi trường (environment)</a:t>
            </a:r>
          </a:p>
        </p:txBody>
      </p:sp>
    </p:spTree>
    <p:extLst>
      <p:ext uri="{BB962C8B-B14F-4D97-AF65-F5344CB8AC3E}">
        <p14:creationId xmlns:p14="http://schemas.microsoft.com/office/powerpoint/2010/main" val="1984326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p:txBody>
          <a:bodyPr/>
          <a:lstStyle/>
          <a:p>
            <a:r>
              <a:rPr lang="en-VN" dirty="0"/>
              <a:t>CÂN BẰNG VÀ KINH TẾ TRONG GAME</a:t>
            </a:r>
          </a:p>
        </p:txBody>
      </p:sp>
      <p:sp>
        <p:nvSpPr>
          <p:cNvPr id="3" name="Content Placeholder 2">
            <a:extLst>
              <a:ext uri="{FF2B5EF4-FFF2-40B4-BE49-F238E27FC236}">
                <a16:creationId xmlns:a16="http://schemas.microsoft.com/office/drawing/2014/main" id="{AD78B50C-1DEB-A85D-9034-09F67908899A}"/>
              </a:ext>
            </a:extLst>
          </p:cNvPr>
          <p:cNvSpPr>
            <a:spLocks noGrp="1"/>
          </p:cNvSpPr>
          <p:nvPr>
            <p:ph idx="1"/>
          </p:nvPr>
        </p:nvSpPr>
        <p:spPr>
          <a:xfrm>
            <a:off x="381000" y="1417637"/>
            <a:ext cx="11430000" cy="4918686"/>
          </a:xfrm>
        </p:spPr>
        <p:txBody>
          <a:bodyPr>
            <a:normAutofit fontScale="92500"/>
          </a:bodyPr>
          <a:lstStyle/>
          <a:p>
            <a:pPr marL="0" indent="0" algn="l">
              <a:buNone/>
            </a:pPr>
            <a:r>
              <a:rPr lang="en-US">
                <a:solidFill>
                  <a:srgbClr val="232C33"/>
                </a:solidFill>
                <a:latin typeface="Arial" panose="020B0604020202020204" pitchFamily="34" charset="0"/>
                <a:cs typeface="Arial" panose="020B0604020202020204" pitchFamily="34" charset="0"/>
              </a:rPr>
              <a:t>- Cân bằng lối chơi và quản lý nền kinh tế trong game là những vấn đề cốt yếu của thiết kế game. Mô hình hoá và phân tích toán học giúp người thiết kế tinh chỉnh những màn chơi khó, đảm bảo trải nghiệm công bằng thú vị cho người chơi.</a:t>
            </a:r>
          </a:p>
          <a:p>
            <a:pPr marL="0" indent="0" algn="l">
              <a:buNone/>
            </a:pPr>
            <a:r>
              <a:rPr lang="en-US" b="0" i="0">
                <a:solidFill>
                  <a:srgbClr val="232C33"/>
                </a:solidFill>
                <a:effectLst/>
                <a:latin typeface="Arial" panose="020B0604020202020204" pitchFamily="34" charset="0"/>
                <a:cs typeface="Arial" panose="020B0604020202020204" pitchFamily="34" charset="0"/>
              </a:rPr>
              <a:t>- Nền kinh tế trong game, giống như quản lý tài nguyên hay tiền tệ ảo, được thiết kế dựa trên các nguyên lý toán học (mathematical principles) để cân bằng và ngăn chặn người chơi lợi dụng để trục lợi. Các công cụ toán như tối ưu hoá (optimization) và lý thuyết trò chơi (game theory) giúp nhà thiết kế tạo ra các lối chơi cân bằng và cuốn hút.</a:t>
            </a:r>
          </a:p>
          <a:p>
            <a:pPr marL="0" indent="0" algn="l">
              <a:buNone/>
            </a:pPr>
            <a:endParaRPr lang="en-US" b="0" i="0">
              <a:solidFill>
                <a:srgbClr val="232C33"/>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9745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0151B-32B0-A867-8E40-CB259DCBDC05}"/>
              </a:ext>
            </a:extLst>
          </p:cNvPr>
          <p:cNvSpPr>
            <a:spLocks noGrp="1"/>
          </p:cNvSpPr>
          <p:nvPr>
            <p:ph type="ctrTitle"/>
          </p:nvPr>
        </p:nvSpPr>
        <p:spPr/>
        <p:txBody>
          <a:bodyPr/>
          <a:lstStyle/>
          <a:p>
            <a:r>
              <a:rPr lang="en-VN"/>
              <a:t>2. VECTOR</a:t>
            </a:r>
          </a:p>
        </p:txBody>
      </p:sp>
      <p:sp>
        <p:nvSpPr>
          <p:cNvPr id="3" name="Subtitle 2">
            <a:extLst>
              <a:ext uri="{FF2B5EF4-FFF2-40B4-BE49-F238E27FC236}">
                <a16:creationId xmlns:a16="http://schemas.microsoft.com/office/drawing/2014/main" id="{B707B579-6AC0-AA1C-F9BE-8446F30F5457}"/>
              </a:ext>
            </a:extLst>
          </p:cNvPr>
          <p:cNvSpPr>
            <a:spLocks noGrp="1"/>
          </p:cNvSpPr>
          <p:nvPr>
            <p:ph type="subTitle" idx="1"/>
          </p:nvPr>
        </p:nvSpPr>
        <p:spPr/>
        <p:txBody>
          <a:bodyPr/>
          <a:lstStyle/>
          <a:p>
            <a:endParaRPr lang="en-VN"/>
          </a:p>
        </p:txBody>
      </p:sp>
    </p:spTree>
    <p:extLst>
      <p:ext uri="{BB962C8B-B14F-4D97-AF65-F5344CB8AC3E}">
        <p14:creationId xmlns:p14="http://schemas.microsoft.com/office/powerpoint/2010/main" val="1257645499"/>
      </p:ext>
    </p:extLst>
  </p:cSld>
  <p:clrMapOvr>
    <a:masterClrMapping/>
  </p:clrMapOvr>
</p:sld>
</file>

<file path=ppt/theme/theme1.xml><?xml version="1.0" encoding="utf-8"?>
<a:theme xmlns:a="http://schemas.openxmlformats.org/drawingml/2006/main" name="Theme9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 gioi thieu ezCheck 3.2- print</Template>
  <TotalTime>51636</TotalTime>
  <Words>1717</Words>
  <Application>Microsoft Macintosh PowerPoint</Application>
  <PresentationFormat>Widescreen</PresentationFormat>
  <Paragraphs>134</Paragraphs>
  <Slides>38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‘Lucida Sans Unicode’</vt:lpstr>
      <vt:lpstr>Arial</vt:lpstr>
      <vt:lpstr>Barlow</vt:lpstr>
      <vt:lpstr>Calibri</vt:lpstr>
      <vt:lpstr>Open Sans</vt:lpstr>
      <vt:lpstr>Source Sans Pro</vt:lpstr>
      <vt:lpstr>Tahoma</vt:lpstr>
      <vt:lpstr>Times New Roman</vt:lpstr>
      <vt:lpstr>Theme9a</vt:lpstr>
      <vt:lpstr>NHẬP MÔN CÔNG NGHỆ GAME</vt:lpstr>
      <vt:lpstr>ỨNG DỤNG TOÁN HỌC TRONG TKPT GAME</vt:lpstr>
      <vt:lpstr>MỤC TIÊU</vt:lpstr>
      <vt:lpstr>1. VAI TRÒ CỦA TOÁN TRONG GAME</vt:lpstr>
      <vt:lpstr>TOÁN LÀ NỀN TẢNG CỦA TKPT GAME</vt:lpstr>
      <vt:lpstr>MỘT SỐ NHÁNH TOÁN HỌC QUAN TRỌNG</vt:lpstr>
      <vt:lpstr>MÔ PHỎNG MÔI TRƯỜNG VẬT LÝ</vt:lpstr>
      <vt:lpstr>CÂN BẰNG VÀ KINH TẾ TRONG GAME</vt:lpstr>
      <vt:lpstr>2. VECTOR</vt:lpstr>
      <vt:lpstr>Vector</vt:lpstr>
      <vt:lpstr>Vector</vt:lpstr>
      <vt:lpstr>Vector</vt:lpstr>
      <vt:lpstr>Vector</vt:lpstr>
      <vt:lpstr>Vector</vt:lpstr>
      <vt:lpstr>Tích vô hướng Dot - Product</vt:lpstr>
      <vt:lpstr>Tích vô hướng Dot - Product</vt:lpstr>
      <vt:lpstr>Tích có hướng (Cross – Product)</vt:lpstr>
      <vt:lpstr>3. MA TRẬN</vt:lpstr>
      <vt:lpstr>CÁC ỨNG DỤNG</vt:lpstr>
      <vt:lpstr>ỨNG DỤNG</vt:lpstr>
      <vt:lpstr>PHÉP XOAY</vt:lpstr>
      <vt:lpstr>BIỂU DIỄN SỰ CHUYỂN ĐỔI CAMERA</vt:lpstr>
      <vt:lpstr>4. HÌNH HỌC</vt:lpstr>
      <vt:lpstr>ỨNG DỤNG CỦA HÌNH HỌC</vt:lpstr>
      <vt:lpstr>ĐƯỜNG THẲNG, ĐA GIÁC LỒI – LÕM</vt:lpstr>
      <vt:lpstr>5. GIẢI TÍCH</vt:lpstr>
      <vt:lpstr>MÔ PHỎNG VẬT LÝ</vt:lpstr>
      <vt:lpstr>VẼ CÁC ĐƯỜNG CONG</vt:lpstr>
      <vt:lpstr>XỬ LÝ ÂM THANH, HÌNH ẢNH</vt:lpstr>
      <vt:lpstr>6. TOÁN RỜI RẠC</vt:lpstr>
      <vt:lpstr>ỨNG DỤNG CỦA TỔ HỢP</vt:lpstr>
      <vt:lpstr>ỨNG DỤNG CỦA LÝ THUYẾT ĐỒ THỊ</vt:lpstr>
      <vt:lpstr>7. XÁC SUẤT THỐNG KÊ</vt:lpstr>
      <vt:lpstr>ỨNG DỤNG CỦA XÁC SUẤT THỐNG KÊ</vt:lpstr>
      <vt:lpstr>8. LƯỢNG GIÁC</vt:lpstr>
      <vt:lpstr>XÁC ĐỊNH VỊ TRÍ CỦA ĐỐI TƯỢNG</vt:lpstr>
      <vt:lpstr>BIỂU DIỄN DAO ĐỘNG</vt:lpstr>
      <vt:lpstr>HIỂN THỊ HÌNH ẢNH 3D TRÊN MÀN HÌNH 2D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Giải pháp đột phá trong việc xác thực nguồn gốc nông phẩm</dc:title>
  <dc:creator>Lenovo</dc:creator>
  <cp:lastModifiedBy>Microsoft Office User</cp:lastModifiedBy>
  <cp:revision>850</cp:revision>
  <dcterms:created xsi:type="dcterms:W3CDTF">2006-08-16T00:00:00Z</dcterms:created>
  <dcterms:modified xsi:type="dcterms:W3CDTF">2024-11-08T01:40:33Z</dcterms:modified>
</cp:coreProperties>
</file>